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tags/tag21.xml" ContentType="application/vnd.openxmlformats-officedocument.presentationml.tags+xml"/>
  <Override PartName="/ppt/notesSlides/notesSlide32.xml" ContentType="application/vnd.openxmlformats-officedocument.presentationml.notesSlide+xml"/>
  <Override PartName="/ppt/tags/tag2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tags/tag2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8" r:id="rId2"/>
    <p:sldId id="367" r:id="rId3"/>
    <p:sldId id="368" r:id="rId4"/>
    <p:sldId id="369" r:id="rId5"/>
    <p:sldId id="370" r:id="rId6"/>
    <p:sldId id="261" r:id="rId7"/>
    <p:sldId id="372" r:id="rId8"/>
    <p:sldId id="373" r:id="rId9"/>
    <p:sldId id="375" r:id="rId10"/>
    <p:sldId id="374" r:id="rId11"/>
    <p:sldId id="266" r:id="rId12"/>
    <p:sldId id="276" r:id="rId13"/>
    <p:sldId id="376" r:id="rId14"/>
    <p:sldId id="307" r:id="rId15"/>
    <p:sldId id="377" r:id="rId16"/>
    <p:sldId id="381" r:id="rId17"/>
    <p:sldId id="379" r:id="rId18"/>
    <p:sldId id="380" r:id="rId19"/>
    <p:sldId id="382" r:id="rId20"/>
    <p:sldId id="399" r:id="rId21"/>
    <p:sldId id="402" r:id="rId22"/>
    <p:sldId id="421" r:id="rId23"/>
    <p:sldId id="354" r:id="rId24"/>
    <p:sldId id="403" r:id="rId25"/>
    <p:sldId id="274" r:id="rId26"/>
    <p:sldId id="420" r:id="rId27"/>
    <p:sldId id="422" r:id="rId28"/>
    <p:sldId id="405" r:id="rId29"/>
    <p:sldId id="404" r:id="rId30"/>
    <p:sldId id="406" r:id="rId31"/>
    <p:sldId id="407" r:id="rId32"/>
    <p:sldId id="408" r:id="rId33"/>
    <p:sldId id="413" r:id="rId34"/>
    <p:sldId id="415" r:id="rId35"/>
    <p:sldId id="412" r:id="rId36"/>
    <p:sldId id="361" r:id="rId37"/>
    <p:sldId id="365" r:id="rId38"/>
    <p:sldId id="364"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D8D"/>
    <a:srgbClr val="EAEFF7"/>
    <a:srgbClr val="2F487B"/>
    <a:srgbClr val="ADC5DB"/>
    <a:srgbClr val="000000"/>
    <a:srgbClr val="235C81"/>
    <a:srgbClr val="4776A0"/>
    <a:srgbClr val="FF9933"/>
    <a:srgbClr val="F7F7F7"/>
    <a:srgbClr val="342E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7240" autoAdjust="0"/>
  </p:normalViewPr>
  <p:slideViewPr>
    <p:cSldViewPr snapToGrid="0">
      <p:cViewPr varScale="1">
        <p:scale>
          <a:sx n="57" d="100"/>
          <a:sy n="57" d="100"/>
        </p:scale>
        <p:origin x="594"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7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9BF486-DEDE-4121-9A93-4CEE3E626129}" type="datetimeFigureOut">
              <a:rPr lang="fr-FR" smtClean="0"/>
              <a:pPr/>
              <a:t>05/06/2018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A0DCE-D511-478B-A3A3-453C30C49BAC}" type="slidenum">
              <a:rPr lang="fr-FR" smtClean="0"/>
              <a:pPr/>
              <a:t>‹#›</a:t>
            </a:fld>
            <a:endParaRPr lang="fr-FR"/>
          </a:p>
        </p:txBody>
      </p:sp>
    </p:spTree>
    <p:extLst>
      <p:ext uri="{BB962C8B-B14F-4D97-AF65-F5344CB8AC3E}">
        <p14:creationId xmlns:p14="http://schemas.microsoft.com/office/powerpoint/2010/main" val="294702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fr.wikipedia.org/wiki/%C3%89diteur_de_texte"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fr.wikipedia.org/wiki/Python_(langage)" TargetMode="External"/><Relationship Id="rId4" Type="http://schemas.openxmlformats.org/officeDocument/2006/relationships/hyperlink" Target="https://fr.wikipedia.org/wiki/C++"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latin typeface="Arial" panose="020B0604020202020204" pitchFamily="34" charset="0"/>
                <a:cs typeface="Arial" panose="020B0604020202020204" pitchFamily="34" charset="0"/>
              </a:rPr>
              <a:t>Monsieur le président, messieurs les membres du jury</a:t>
            </a:r>
            <a:r>
              <a:rPr lang="fr-FR" baseline="0" dirty="0" smtClean="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nous avons l’honneur de vous présenter notre projet de fin d’étude  </a:t>
            </a:r>
            <a:r>
              <a:rPr lang="fr-FR" sz="1100" dirty="0" smtClean="0"/>
              <a:t> </a:t>
            </a:r>
            <a:r>
              <a:rPr lang="fr-FR" sz="1200" b="1" dirty="0" smtClean="0"/>
              <a:t>Développement d’un site web pour la déposition des CV et la recherche des compétences</a:t>
            </a:r>
            <a:r>
              <a:rPr lang="fr-FR" sz="1200" dirty="0" smtClean="0"/>
              <a:t> </a:t>
            </a:r>
            <a:endParaRPr lang="fr-FR" sz="1200" b="1" i="1" dirty="0" smtClean="0">
              <a:solidFill>
                <a:schemeClr val="bg1"/>
              </a:solidFill>
              <a:latin typeface="Bodoni MT" panose="02070603080606020203" pitchFamily="18" charset="0"/>
            </a:endParaRPr>
          </a:p>
          <a:p>
            <a:pPr eaLnBrk="1" hangingPunct="1"/>
            <a:r>
              <a:rPr lang="fr-FR" sz="1200" kern="1200" dirty="0" smtClean="0">
                <a:solidFill>
                  <a:schemeClr val="tx1"/>
                </a:solidFill>
                <a:effectLst/>
                <a:latin typeface="+mn-lt"/>
                <a:ea typeface="+mn-ea"/>
                <a:cs typeface="+mn-cs"/>
              </a:rPr>
              <a:t>Je commence par vous présenter le plan de mon travail</a:t>
            </a:r>
          </a:p>
          <a:p>
            <a:pPr eaLnBrk="1" hangingPunct="1"/>
            <a:endParaRPr lang="fr-FR"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498817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baseline="0" dirty="0" smtClean="0"/>
              <a:t>Donc, les entreprises et les candidats sont dans l’obligation d’utiliser plusieurs site web pour réaliser les 4 fonctionnalités de notre site web qu’on a citées précédemment. En effet, il n’y a aucun site web qui réalisent toutes les fonctionnalités dont les candidats et les recruteurs auront besoin. Il faut alors utiliser plusieurs site web à la fois pour réaliser chaque fonctionnalité.  </a:t>
            </a:r>
            <a:endParaRPr lang="fr-FR"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10</a:t>
            </a:fld>
            <a:endParaRPr lang="fr-FR"/>
          </a:p>
        </p:txBody>
      </p:sp>
    </p:spTree>
    <p:extLst>
      <p:ext uri="{BB962C8B-B14F-4D97-AF65-F5344CB8AC3E}">
        <p14:creationId xmlns:p14="http://schemas.microsoft.com/office/powerpoint/2010/main" val="158917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11</a:t>
            </a:fld>
            <a:endParaRPr lang="fr-FR"/>
          </a:p>
        </p:txBody>
      </p:sp>
    </p:spTree>
    <p:extLst>
      <p:ext uri="{BB962C8B-B14F-4D97-AF65-F5344CB8AC3E}">
        <p14:creationId xmlns:p14="http://schemas.microsoft.com/office/powerpoint/2010/main" val="432706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Pour</a:t>
            </a:r>
            <a:r>
              <a:rPr lang="fr-FR" baseline="0" dirty="0" smtClean="0"/>
              <a:t> ces raisons nous avons développé une solution qui repose sur </a:t>
            </a:r>
            <a:r>
              <a:rPr lang="fr-FR" dirty="0" smtClean="0"/>
              <a:t>Précision des informations…</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12</a:t>
            </a:fld>
            <a:endParaRPr lang="fr-FR"/>
          </a:p>
        </p:txBody>
      </p:sp>
    </p:spTree>
    <p:extLst>
      <p:ext uri="{BB962C8B-B14F-4D97-AF65-F5344CB8AC3E}">
        <p14:creationId xmlns:p14="http://schemas.microsoft.com/office/powerpoint/2010/main" val="417650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r>
              <a:rPr lang="fr-FR" dirty="0" smtClean="0"/>
              <a:t>On passe maintenant à l analyse  fonctionnelle </a:t>
            </a:r>
            <a:endParaRPr lang="fr-FR" dirty="0"/>
          </a:p>
        </p:txBody>
      </p:sp>
    </p:spTree>
    <p:extLst>
      <p:ext uri="{BB962C8B-B14F-4D97-AF65-F5344CB8AC3E}">
        <p14:creationId xmlns:p14="http://schemas.microsoft.com/office/powerpoint/2010/main" val="1182011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Le chapitre</a:t>
            </a:r>
            <a:r>
              <a:rPr lang="fr-FR" baseline="0" dirty="0" smtClean="0"/>
              <a:t> d’analyse fonctionnelle se divise en deux parties: les b</a:t>
            </a:r>
            <a:r>
              <a:rPr lang="fr-FR" sz="1200" dirty="0" smtClean="0">
                <a:solidFill>
                  <a:schemeClr val="tx1">
                    <a:lumMod val="85000"/>
                    <a:lumOff val="15000"/>
                  </a:schemeClr>
                </a:solidFill>
              </a:rPr>
              <a:t>esoins fonctionnels qui</a:t>
            </a:r>
            <a:r>
              <a:rPr lang="fr-FR" sz="1200" baseline="0" dirty="0" smtClean="0">
                <a:solidFill>
                  <a:schemeClr val="tx1">
                    <a:lumMod val="85000"/>
                    <a:lumOff val="15000"/>
                  </a:schemeClr>
                </a:solidFill>
              </a:rPr>
              <a:t> représentent ce que l’application doit offrir comme services à l’utilisateur et les b</a:t>
            </a:r>
            <a:r>
              <a:rPr lang="fr-FR" sz="1200" dirty="0" smtClean="0">
                <a:solidFill>
                  <a:schemeClr val="tx1">
                    <a:lumMod val="85000"/>
                    <a:lumOff val="15000"/>
                  </a:schemeClr>
                </a:solidFill>
              </a:rPr>
              <a:t>esoins non fonctionnels qui ne concernent</a:t>
            </a:r>
            <a:r>
              <a:rPr lang="fr-FR" sz="1200" baseline="0" dirty="0" smtClean="0">
                <a:solidFill>
                  <a:schemeClr val="tx1">
                    <a:lumMod val="85000"/>
                    <a:lumOff val="15000"/>
                  </a:schemeClr>
                </a:solidFill>
              </a:rPr>
              <a:t> pas spécifiquement le comportement du système mais plutôt les contraintes internes et externes au système.</a:t>
            </a:r>
            <a:endParaRPr lang="fr-FR" sz="1200" dirty="0" smtClean="0">
              <a:solidFill>
                <a:schemeClr val="tx1">
                  <a:lumMod val="85000"/>
                  <a:lumOff val="1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dirty="0" smtClean="0">
              <a:solidFill>
                <a:schemeClr val="tx1">
                  <a:lumMod val="85000"/>
                  <a:lumOff val="15000"/>
                </a:schemeClr>
              </a:solidFill>
            </a:endParaRPr>
          </a:p>
          <a:p>
            <a:r>
              <a:rPr lang="fr-FR" sz="1200" kern="1200" dirty="0" smtClean="0">
                <a:solidFill>
                  <a:schemeClr val="tx1"/>
                </a:solidFill>
                <a:latin typeface="+mn-lt"/>
                <a:ea typeface="+mn-ea"/>
                <a:cs typeface="+mn-cs"/>
              </a:rPr>
              <a:t>.</a:t>
            </a: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14</a:t>
            </a:fld>
            <a:endParaRPr lang="fr-FR"/>
          </a:p>
        </p:txBody>
      </p:sp>
    </p:spTree>
    <p:extLst>
      <p:ext uri="{BB962C8B-B14F-4D97-AF65-F5344CB8AC3E}">
        <p14:creationId xmlns:p14="http://schemas.microsoft.com/office/powerpoint/2010/main" val="2014081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fr-FR" sz="1200" kern="1200" dirty="0" smtClean="0">
                <a:solidFill>
                  <a:schemeClr val="tx1"/>
                </a:solidFill>
                <a:latin typeface="+mn-lt"/>
                <a:ea typeface="+mn-ea"/>
                <a:cs typeface="+mn-cs"/>
              </a:rPr>
              <a:t>Gestion des cv : c à d la possibilité</a:t>
            </a:r>
            <a:r>
              <a:rPr lang="fr-FR" sz="1200" kern="1200" baseline="0" dirty="0" smtClean="0">
                <a:solidFill>
                  <a:schemeClr val="tx1"/>
                </a:solidFill>
                <a:latin typeface="+mn-lt"/>
                <a:ea typeface="+mn-ea"/>
                <a:cs typeface="+mn-cs"/>
              </a:rPr>
              <a:t> de </a:t>
            </a:r>
            <a:r>
              <a:rPr lang="fr-FR" sz="1200" kern="1200" dirty="0" smtClean="0">
                <a:solidFill>
                  <a:schemeClr val="tx1"/>
                </a:solidFill>
                <a:latin typeface="+mn-lt"/>
                <a:ea typeface="+mn-ea"/>
                <a:cs typeface="+mn-cs"/>
              </a:rPr>
              <a:t>créer, déposer, mettre à jour, supprimer et télécharger les cv.</a:t>
            </a:r>
          </a:p>
          <a:p>
            <a:pPr marL="0" lvl="0" indent="0">
              <a:lnSpc>
                <a:spcPct val="150000"/>
              </a:lnSpc>
              <a:buSzPct val="170000"/>
              <a:buNone/>
            </a:pPr>
            <a:r>
              <a:rPr lang="fr-FR" sz="1200" dirty="0" smtClean="0"/>
              <a:t>-Gestion des offres d’emplois:</a:t>
            </a:r>
            <a:r>
              <a:rPr lang="fr-FR" sz="1200" baseline="0" dirty="0" smtClean="0"/>
              <a:t> ce sont les mêmes fonctions que pour les cv à l’exception du téléchargement.</a:t>
            </a:r>
            <a:endParaRPr lang="fr-FR" sz="1200" dirty="0" smtClean="0"/>
          </a:p>
          <a:p>
            <a:pPr marL="0" lvl="0" indent="0">
              <a:lnSpc>
                <a:spcPct val="150000"/>
              </a:lnSpc>
              <a:buSzPct val="170000"/>
              <a:buNone/>
            </a:pPr>
            <a:r>
              <a:rPr lang="fr-FR" sz="1200" dirty="0" smtClean="0"/>
              <a:t>-Offre d’une zone de consultation des emplois</a:t>
            </a:r>
            <a:r>
              <a:rPr lang="fr-FR" sz="1200" baseline="0" dirty="0" smtClean="0"/>
              <a:t> : c’est-à-dire la </a:t>
            </a:r>
            <a:r>
              <a:rPr lang="fr-FR" sz="1200" baseline="0" dirty="0" err="1" smtClean="0"/>
              <a:t>séléction</a:t>
            </a:r>
            <a:r>
              <a:rPr lang="fr-FR" sz="1200" baseline="0" dirty="0" smtClean="0"/>
              <a:t> des offres adéquates et la consultation des sociétés </a:t>
            </a:r>
            <a:r>
              <a:rPr lang="fr-FR" sz="1200" baseline="0" dirty="0" err="1" smtClean="0"/>
              <a:t>offrantes</a:t>
            </a:r>
            <a:r>
              <a:rPr lang="fr-FR" sz="1200" baseline="0" dirty="0" smtClean="0"/>
              <a:t>.</a:t>
            </a:r>
            <a:endParaRPr lang="fr-FR" sz="1200" dirty="0" smtClean="0"/>
          </a:p>
          <a:p>
            <a:pPr marL="0" lvl="0" indent="0">
              <a:lnSpc>
                <a:spcPct val="150000"/>
              </a:lnSpc>
              <a:buSzPct val="170000"/>
              <a:buNone/>
            </a:pPr>
            <a:r>
              <a:rPr lang="fr-FR" sz="1200" dirty="0" smtClean="0"/>
              <a:t>-Recherche de compétence </a:t>
            </a:r>
          </a:p>
          <a:p>
            <a:pPr marL="0" lvl="0" indent="0">
              <a:lnSpc>
                <a:spcPct val="150000"/>
              </a:lnSpc>
              <a:buSzPct val="170000"/>
              <a:buNone/>
            </a:pPr>
            <a:r>
              <a:rPr lang="fr-FR" sz="1200" dirty="0" smtClean="0"/>
              <a:t>-Consultation des candidats et du cv du candidat choisi.</a:t>
            </a:r>
          </a:p>
          <a:p>
            <a:pPr>
              <a:buFontTx/>
              <a:buChar char="-"/>
            </a:pP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15</a:t>
            </a:fld>
            <a:endParaRPr lang="fr-FR"/>
          </a:p>
        </p:txBody>
      </p:sp>
    </p:spTree>
    <p:extLst>
      <p:ext uri="{BB962C8B-B14F-4D97-AF65-F5344CB8AC3E}">
        <p14:creationId xmlns:p14="http://schemas.microsoft.com/office/powerpoint/2010/main" val="2014081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fr-FR" sz="1200" kern="1200" dirty="0" smtClean="0">
                <a:solidFill>
                  <a:schemeClr val="tx1"/>
                </a:solidFill>
                <a:latin typeface="+mn-lt"/>
                <a:ea typeface="+mn-ea"/>
                <a:cs typeface="+mn-cs"/>
              </a:rPr>
              <a:t>Les besoins non fonctionnels sont des exigences </a:t>
            </a:r>
            <a:r>
              <a:rPr lang="fr-FR" sz="1200" kern="1200" dirty="0" err="1" smtClean="0">
                <a:solidFill>
                  <a:schemeClr val="tx1"/>
                </a:solidFill>
                <a:latin typeface="+mn-lt"/>
                <a:ea typeface="+mn-ea"/>
                <a:cs typeface="+mn-cs"/>
              </a:rPr>
              <a:t>quii</a:t>
            </a:r>
            <a:r>
              <a:rPr lang="fr-FR" sz="1200" kern="1200" dirty="0" smtClean="0">
                <a:solidFill>
                  <a:schemeClr val="tx1"/>
                </a:solidFill>
                <a:latin typeface="+mn-lt"/>
                <a:ea typeface="+mn-ea"/>
                <a:cs typeface="+mn-cs"/>
              </a:rPr>
              <a:t> ne concernent pas spécifiquement le comportement du système mais identifient plutôt les contraintes internes et externes du système. Parmi ces besoins on cite </a:t>
            </a:r>
          </a:p>
          <a:p>
            <a:pPr lvl="0" rtl="0"/>
            <a:r>
              <a:rPr lang="fr-FR" sz="1200" b="1" kern="1200" dirty="0" smtClean="0">
                <a:solidFill>
                  <a:schemeClr val="tx1"/>
                </a:solidFill>
                <a:effectLst/>
                <a:latin typeface="+mn-lt"/>
                <a:ea typeface="+mn-ea"/>
                <a:cs typeface="+mn-cs"/>
              </a:rPr>
              <a:t>Rapidité</a:t>
            </a:r>
            <a:r>
              <a:rPr lang="fr-FR" sz="1200" kern="1200" dirty="0" smtClean="0">
                <a:solidFill>
                  <a:schemeClr val="tx1"/>
                </a:solidFill>
                <a:effectLst/>
                <a:latin typeface="+mn-lt"/>
                <a:ea typeface="+mn-ea"/>
                <a:cs typeface="+mn-cs"/>
              </a:rPr>
              <a:t> : L'application doit optimiser les traitements pour avoir un temps de génération de schéma raisonnable.  </a:t>
            </a:r>
            <a:endParaRPr lang="fr-FR" sz="1100" kern="1200" dirty="0" smtClean="0">
              <a:solidFill>
                <a:schemeClr val="tx1"/>
              </a:solidFill>
              <a:effectLst/>
              <a:latin typeface="+mn-lt"/>
              <a:ea typeface="+mn-ea"/>
              <a:cs typeface="+mn-cs"/>
            </a:endParaRPr>
          </a:p>
          <a:p>
            <a:pPr lvl="0"/>
            <a:r>
              <a:rPr lang="fr-FR" sz="1200" b="1" kern="1200" dirty="0" smtClean="0">
                <a:solidFill>
                  <a:schemeClr val="tx1"/>
                </a:solidFill>
                <a:effectLst/>
                <a:latin typeface="+mn-lt"/>
                <a:ea typeface="+mn-ea"/>
                <a:cs typeface="+mn-cs"/>
              </a:rPr>
              <a:t>Fiabilité</a:t>
            </a:r>
            <a:r>
              <a:rPr lang="fr-FR" sz="1200" kern="1200" dirty="0" smtClean="0">
                <a:solidFill>
                  <a:schemeClr val="tx1"/>
                </a:solidFill>
                <a:effectLst/>
                <a:latin typeface="+mn-lt"/>
                <a:ea typeface="+mn-ea"/>
                <a:cs typeface="+mn-cs"/>
              </a:rPr>
              <a:t> : L’application doit être disponible à tout moment pour l’utilisateur avec un accès sécurisé par la définition d’un nom d’utilisateur et un mot de passe. </a:t>
            </a:r>
            <a:endParaRPr lang="fr-FR" sz="1100" kern="1200" dirty="0" smtClean="0">
              <a:solidFill>
                <a:schemeClr val="tx1"/>
              </a:solidFill>
              <a:effectLst/>
              <a:latin typeface="+mn-lt"/>
              <a:ea typeface="+mn-ea"/>
              <a:cs typeface="+mn-cs"/>
            </a:endParaRPr>
          </a:p>
          <a:p>
            <a:pPr lvl="0"/>
            <a:r>
              <a:rPr lang="fr-FR" sz="1200" b="1" kern="1200" dirty="0" smtClean="0">
                <a:solidFill>
                  <a:schemeClr val="tx1"/>
                </a:solidFill>
                <a:effectLst/>
                <a:latin typeface="+mn-lt"/>
                <a:ea typeface="+mn-ea"/>
                <a:cs typeface="+mn-cs"/>
              </a:rPr>
              <a:t>La sécurité</a:t>
            </a:r>
            <a:r>
              <a:rPr lang="fr-FR" sz="1200" kern="1200" dirty="0" smtClean="0">
                <a:solidFill>
                  <a:schemeClr val="tx1"/>
                </a:solidFill>
                <a:effectLst/>
                <a:latin typeface="+mn-lt"/>
                <a:ea typeface="+mn-ea"/>
                <a:cs typeface="+mn-cs"/>
              </a:rPr>
              <a:t> : l’application doit respecter la confidentialité des données. </a:t>
            </a:r>
            <a:endParaRPr lang="fr-FR" sz="1100" kern="1200" dirty="0" smtClean="0">
              <a:solidFill>
                <a:schemeClr val="tx1"/>
              </a:solidFill>
              <a:effectLst/>
              <a:latin typeface="+mn-lt"/>
              <a:ea typeface="+mn-ea"/>
              <a:cs typeface="+mn-cs"/>
            </a:endParaRPr>
          </a:p>
          <a:p>
            <a:pPr lvl="1"/>
            <a:r>
              <a:rPr lang="fr-FR" sz="1200" kern="1200" dirty="0" smtClean="0">
                <a:solidFill>
                  <a:schemeClr val="tx1"/>
                </a:solidFill>
                <a:effectLst/>
                <a:latin typeface="+mn-lt"/>
                <a:ea typeface="+mn-ea"/>
                <a:cs typeface="+mn-cs"/>
              </a:rPr>
              <a:t>Garantir l’intégrité et la cohérence des données à chaque mise à jour et à chaque insertion </a:t>
            </a:r>
            <a:endParaRPr lang="fr-FR" sz="1100" kern="1200" dirty="0" smtClean="0">
              <a:solidFill>
                <a:schemeClr val="tx1"/>
              </a:solidFill>
              <a:effectLst/>
              <a:latin typeface="+mn-lt"/>
              <a:ea typeface="+mn-ea"/>
              <a:cs typeface="+mn-cs"/>
            </a:endParaRPr>
          </a:p>
          <a:p>
            <a:pPr lvl="0"/>
            <a:r>
              <a:rPr lang="fr-FR" sz="1200" b="1" kern="1200" dirty="0" smtClean="0">
                <a:solidFill>
                  <a:schemeClr val="tx1"/>
                </a:solidFill>
                <a:effectLst/>
                <a:latin typeface="+mn-lt"/>
                <a:ea typeface="+mn-ea"/>
                <a:cs typeface="+mn-cs"/>
              </a:rPr>
              <a:t>Disponibilité : </a:t>
            </a:r>
            <a:r>
              <a:rPr lang="fr-FR" sz="1200" kern="1200" dirty="0" smtClean="0">
                <a:solidFill>
                  <a:schemeClr val="tx1"/>
                </a:solidFill>
                <a:effectLst/>
                <a:latin typeface="+mn-lt"/>
                <a:ea typeface="+mn-ea"/>
                <a:cs typeface="+mn-cs"/>
              </a:rPr>
              <a:t>Le site web doit être disponible 7j/7 et 24H/24.</a:t>
            </a:r>
            <a:endParaRPr lang="fr-FR" sz="1100" kern="1200" dirty="0" smtClean="0">
              <a:solidFill>
                <a:schemeClr val="tx1"/>
              </a:solidFill>
              <a:effectLst/>
              <a:latin typeface="+mn-lt"/>
              <a:ea typeface="+mn-ea"/>
              <a:cs typeface="+mn-cs"/>
            </a:endParaRPr>
          </a:p>
          <a:p>
            <a:pPr>
              <a:buFontTx/>
              <a:buChar char="-"/>
            </a:pP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16</a:t>
            </a:fld>
            <a:endParaRPr lang="fr-FR"/>
          </a:p>
        </p:txBody>
      </p:sp>
    </p:spTree>
    <p:extLst>
      <p:ext uri="{BB962C8B-B14F-4D97-AF65-F5344CB8AC3E}">
        <p14:creationId xmlns:p14="http://schemas.microsoft.com/office/powerpoint/2010/main" val="2014081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dirty="0" smtClean="0">
                <a:solidFill>
                  <a:schemeClr val="accent1">
                    <a:lumMod val="50000"/>
                  </a:schemeClr>
                </a:solidFill>
              </a:rPr>
              <a:t>Dans l’étude</a:t>
            </a:r>
            <a:r>
              <a:rPr lang="fr-FR" sz="1200" b="0" baseline="0" dirty="0" smtClean="0">
                <a:solidFill>
                  <a:schemeClr val="accent1">
                    <a:lumMod val="50000"/>
                  </a:schemeClr>
                </a:solidFill>
              </a:rPr>
              <a:t> préalable, nous allons commencer par l’identification </a:t>
            </a:r>
            <a:r>
              <a:rPr lang="fr-FR" sz="1200" b="0" dirty="0" smtClean="0"/>
              <a:t>des acteurs et des cas d’utilisation</a:t>
            </a:r>
            <a:r>
              <a:rPr lang="fr-FR" sz="1200" b="0" baseline="0" dirty="0" smtClean="0">
                <a:solidFill>
                  <a:schemeClr val="accent1">
                    <a:lumMod val="50000"/>
                  </a:schemeClr>
                </a:solidFill>
              </a:rPr>
              <a:t> qui se compose à son tour de deux parties, D’une part </a:t>
            </a:r>
            <a:endParaRPr lang="fr-FR" sz="1200" b="0" dirty="0" smtClean="0">
              <a:solidFill>
                <a:srgbClr val="002060"/>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fr-FR" b="0" dirty="0" smtClean="0"/>
              <a:t>Identification des acteurs:</a:t>
            </a:r>
            <a:r>
              <a:rPr lang="fr-FR" b="0" baseline="0" dirty="0" smtClean="0"/>
              <a:t> dans cette section nous allons identifier les acteurs qui interagissent avec notre application. D’autre part, l’identification des cas d’utilisation qui est une séquence d’actions réalisées par le système pour un acteur particulier.</a:t>
            </a:r>
            <a:endParaRPr lang="fr-FR" b="0" dirty="0" smtClean="0"/>
          </a:p>
          <a:p>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17</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Notre projet est basé sur 3 acteurs qui sont les candidats</a:t>
            </a:r>
            <a:r>
              <a:rPr lang="fr-FR" baseline="0" dirty="0" smtClean="0"/>
              <a:t>, les employeurs et les recruteurs</a:t>
            </a: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18</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Ces acteurs</a:t>
            </a:r>
            <a:r>
              <a:rPr lang="fr-FR" sz="1200" kern="1200" baseline="0" dirty="0" smtClean="0">
                <a:solidFill>
                  <a:schemeClr val="tx1"/>
                </a:solidFill>
                <a:latin typeface="+mn-lt"/>
                <a:ea typeface="+mn-ea"/>
                <a:cs typeface="+mn-cs"/>
              </a:rPr>
              <a:t> réalisent les fonction principale suivantes:</a:t>
            </a:r>
          </a:p>
          <a:p>
            <a:pPr lvl="0" rtl="0"/>
            <a:r>
              <a:rPr lang="fr-FR" sz="1200" b="1" kern="1200" dirty="0" smtClean="0">
                <a:solidFill>
                  <a:schemeClr val="tx1"/>
                </a:solidFill>
                <a:effectLst/>
                <a:latin typeface="+mn-lt"/>
                <a:ea typeface="+mn-ea"/>
                <a:cs typeface="+mn-cs"/>
              </a:rPr>
              <a:t>S’inscrire : </a:t>
            </a:r>
            <a:r>
              <a:rPr lang="fr-FR" sz="1200" kern="1200" dirty="0" smtClean="0">
                <a:solidFill>
                  <a:schemeClr val="tx1"/>
                </a:solidFill>
                <a:effectLst/>
                <a:latin typeface="+mn-lt"/>
                <a:ea typeface="+mn-ea"/>
                <a:cs typeface="+mn-cs"/>
              </a:rPr>
              <a:t>permettre à un candidat et employeur  de faire une inscription au site.</a:t>
            </a:r>
          </a:p>
          <a:p>
            <a:pPr lvl="0"/>
            <a:r>
              <a:rPr lang="fr-FR" sz="1200" b="1" kern="1200" dirty="0" smtClean="0">
                <a:solidFill>
                  <a:schemeClr val="tx1"/>
                </a:solidFill>
                <a:effectLst/>
                <a:latin typeface="+mn-lt"/>
                <a:ea typeface="+mn-ea"/>
                <a:cs typeface="+mn-cs"/>
              </a:rPr>
              <a:t>S’authentifier :</a:t>
            </a:r>
            <a:r>
              <a:rPr lang="fr-FR" sz="1200" kern="1200" dirty="0" smtClean="0">
                <a:solidFill>
                  <a:schemeClr val="tx1"/>
                </a:solidFill>
                <a:effectLst/>
                <a:latin typeface="+mn-lt"/>
                <a:ea typeface="+mn-ea"/>
                <a:cs typeface="+mn-cs"/>
              </a:rPr>
              <a:t> Afin d’assurer un accès sécurisé au site, les membres doivent avoir un login et un mot de passe.</a:t>
            </a:r>
          </a:p>
          <a:p>
            <a:pPr lvl="0"/>
            <a:r>
              <a:rPr lang="fr-FR" sz="1200" b="1" kern="1200" dirty="0" smtClean="0">
                <a:solidFill>
                  <a:schemeClr val="tx1"/>
                </a:solidFill>
                <a:effectLst/>
                <a:latin typeface="+mn-lt"/>
                <a:ea typeface="+mn-ea"/>
                <a:cs typeface="+mn-cs"/>
              </a:rPr>
              <a:t>Gérer un CV :</a:t>
            </a:r>
            <a:r>
              <a:rPr lang="fr-FR" sz="1200" kern="1200" dirty="0" smtClean="0">
                <a:solidFill>
                  <a:schemeClr val="tx1"/>
                </a:solidFill>
                <a:effectLst/>
                <a:latin typeface="+mn-lt"/>
                <a:ea typeface="+mn-ea"/>
                <a:cs typeface="+mn-cs"/>
              </a:rPr>
              <a:t> Notre site doit donner à chaque candidat la possibilité d’ajouter, de supprimer et de modifier un CV.</a:t>
            </a:r>
          </a:p>
          <a:p>
            <a:pPr lvl="0"/>
            <a:r>
              <a:rPr lang="fr-FR" sz="1200" b="1" kern="1200" dirty="0" smtClean="0">
                <a:solidFill>
                  <a:schemeClr val="tx1"/>
                </a:solidFill>
                <a:effectLst/>
                <a:latin typeface="+mn-lt"/>
                <a:ea typeface="+mn-ea"/>
                <a:cs typeface="+mn-cs"/>
              </a:rPr>
              <a:t>Gérer Offre :</a:t>
            </a:r>
            <a:r>
              <a:rPr lang="fr-FR" sz="1200" kern="1200" dirty="0" smtClean="0">
                <a:solidFill>
                  <a:schemeClr val="tx1"/>
                </a:solidFill>
                <a:effectLst/>
                <a:latin typeface="+mn-lt"/>
                <a:ea typeface="+mn-ea"/>
                <a:cs typeface="+mn-cs"/>
              </a:rPr>
              <a:t> Notre site doit donner à chaque employeur la possibilité d’ajouter, de supprimer et de modifier un Offre.</a:t>
            </a:r>
          </a:p>
          <a:p>
            <a:pPr lvl="0"/>
            <a:r>
              <a:rPr lang="fr-FR" sz="1200" b="1" kern="1200" dirty="0" smtClean="0">
                <a:solidFill>
                  <a:schemeClr val="tx1"/>
                </a:solidFill>
                <a:effectLst/>
                <a:latin typeface="+mn-lt"/>
                <a:ea typeface="+mn-ea"/>
                <a:cs typeface="+mn-cs"/>
              </a:rPr>
              <a:t>Gérer un Profil :</a:t>
            </a:r>
            <a:r>
              <a:rPr lang="fr-FR" sz="1200" kern="1200" dirty="0" smtClean="0">
                <a:solidFill>
                  <a:schemeClr val="tx1"/>
                </a:solidFill>
                <a:effectLst/>
                <a:latin typeface="+mn-lt"/>
                <a:ea typeface="+mn-ea"/>
                <a:cs typeface="+mn-cs"/>
              </a:rPr>
              <a:t> Notre site doit donner à chaque candidat et employeur la possibilité d’ajouter, de supprimer et de modifier son Profil.</a:t>
            </a:r>
          </a:p>
          <a:p>
            <a:pPr lvl="0"/>
            <a:r>
              <a:rPr lang="fr-FR" sz="1200" b="1" kern="1200" dirty="0" smtClean="0">
                <a:solidFill>
                  <a:schemeClr val="tx1"/>
                </a:solidFill>
                <a:effectLst/>
                <a:latin typeface="+mn-lt"/>
                <a:ea typeface="+mn-ea"/>
                <a:cs typeface="+mn-cs"/>
              </a:rPr>
              <a:t>Chercher un emploi :</a:t>
            </a:r>
            <a:r>
              <a:rPr lang="fr-FR" sz="1200" kern="1200" dirty="0" smtClean="0">
                <a:solidFill>
                  <a:schemeClr val="tx1"/>
                </a:solidFill>
                <a:effectLst/>
                <a:latin typeface="+mn-lt"/>
                <a:ea typeface="+mn-ea"/>
                <a:cs typeface="+mn-cs"/>
              </a:rPr>
              <a:t> Notre site doit permettre à chaque Candidat de chercher à une offre d’emploi et le consulter.</a:t>
            </a:r>
          </a:p>
          <a:p>
            <a:pPr lvl="0"/>
            <a:r>
              <a:rPr lang="fr-FR" sz="1200" b="1" kern="1200" dirty="0" smtClean="0">
                <a:solidFill>
                  <a:schemeClr val="tx1"/>
                </a:solidFill>
                <a:effectLst/>
                <a:latin typeface="+mn-lt"/>
                <a:ea typeface="+mn-ea"/>
                <a:cs typeface="+mn-cs"/>
              </a:rPr>
              <a:t>Chercher compétent :</a:t>
            </a:r>
            <a:r>
              <a:rPr lang="fr-FR" sz="1200" kern="1200" dirty="0" smtClean="0">
                <a:solidFill>
                  <a:schemeClr val="tx1"/>
                </a:solidFill>
                <a:effectLst/>
                <a:latin typeface="+mn-lt"/>
                <a:ea typeface="+mn-ea"/>
                <a:cs typeface="+mn-cs"/>
              </a:rPr>
              <a:t> Notre site doit permettre de chercher compétent et le consulter.</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DE80BCD-9A6A-1743-AEC3-5B3D124AA2D7}" type="slidenum">
              <a:rPr lang="fr-FR" smtClean="0"/>
              <a:pPr/>
              <a:t>19</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Là nous allons</a:t>
            </a:r>
            <a:r>
              <a:rPr lang="fr-FR" baseline="0" dirty="0" smtClean="0"/>
              <a:t> présenter les différents points  à aborder tout au long de cette présentation:</a:t>
            </a: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nous commençons par une introduction ensuite nous allons analyser et spécifier</a:t>
            </a:r>
            <a:r>
              <a:rPr lang="fr-FR" baseline="0" dirty="0" smtClean="0"/>
              <a:t> les besoins d’autre part nous allons faire une analyse fonctionnelle </a:t>
            </a:r>
            <a:r>
              <a:rPr lang="fr-FR" dirty="0" smtClean="0"/>
              <a:t> ,puis, nous passons à</a:t>
            </a:r>
            <a:r>
              <a:rPr lang="fr-FR" baseline="0" dirty="0" smtClean="0"/>
              <a:t> analyser et présenter la conception</a:t>
            </a:r>
            <a:r>
              <a:rPr lang="fr-FR" dirty="0" smtClean="0"/>
              <a:t>  ensuite</a:t>
            </a:r>
            <a:r>
              <a:rPr lang="fr-FR" baseline="0" dirty="0" smtClean="0"/>
              <a:t> nous allons parler</a:t>
            </a:r>
            <a:r>
              <a:rPr lang="fr-FR" dirty="0" smtClean="0"/>
              <a:t> du la </a:t>
            </a:r>
            <a:r>
              <a:rPr lang="fr-FR" baseline="0" dirty="0" smtClean="0"/>
              <a:t>réalisation du projet en </a:t>
            </a:r>
            <a:r>
              <a:rPr lang="fr-FR" sz="1200" kern="1200" dirty="0" smtClean="0">
                <a:solidFill>
                  <a:schemeClr val="tx1"/>
                </a:solidFill>
                <a:effectLst/>
                <a:latin typeface="+mn-lt"/>
                <a:ea typeface="+mn-ea"/>
                <a:cs typeface="+mn-cs"/>
              </a:rPr>
              <a:t>présentant des exemples générés sous forme de captures d’écran</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et bien évidemment</a:t>
            </a:r>
            <a:r>
              <a:rPr lang="fr-FR" baseline="0" dirty="0" smtClean="0"/>
              <a:t> </a:t>
            </a:r>
            <a:r>
              <a:rPr lang="fr-FR" dirty="0" smtClean="0"/>
              <a:t>cette</a:t>
            </a:r>
            <a:r>
              <a:rPr lang="fr-FR" baseline="0" dirty="0" smtClean="0"/>
              <a:t> présentation sera clôturé par une conclusion </a:t>
            </a:r>
            <a:endParaRPr lang="fr-FR" dirty="0" smtClean="0"/>
          </a:p>
        </p:txBody>
      </p:sp>
    </p:spTree>
    <p:extLst>
      <p:ext uri="{BB962C8B-B14F-4D97-AF65-F5344CB8AC3E}">
        <p14:creationId xmlns:p14="http://schemas.microsoft.com/office/powerpoint/2010/main" val="3938971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Cette figure présente</a:t>
            </a:r>
            <a:r>
              <a:rPr lang="fr-FR" baseline="0" dirty="0" smtClean="0"/>
              <a:t> </a:t>
            </a:r>
            <a:r>
              <a:rPr lang="fr-FR" dirty="0" smtClean="0"/>
              <a:t>les acteurs et les principales</a:t>
            </a:r>
            <a:r>
              <a:rPr lang="fr-FR" baseline="0" dirty="0" smtClean="0"/>
              <a:t> fonctions.</a:t>
            </a: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20</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Je</a:t>
            </a:r>
            <a:r>
              <a:rPr lang="fr-FR" baseline="0" dirty="0" smtClean="0"/>
              <a:t> passe maintenant au chapitre de l’analyse et conception dans lequel</a:t>
            </a:r>
            <a:r>
              <a:rPr lang="fr-FR" sz="1200" i="0" kern="1200" baseline="0" dirty="0" smtClean="0">
                <a:solidFill>
                  <a:schemeClr val="tx1"/>
                </a:solidFill>
                <a:effectLst/>
                <a:latin typeface="+mn-lt"/>
                <a:ea typeface="+mn-ea"/>
                <a:cs typeface="+mn-cs"/>
              </a:rPr>
              <a:t> nous allons introduire un diagramme de classe et un exemple de diagramme de séquence.</a:t>
            </a:r>
            <a:endParaRPr lang="fr-FR" dirty="0" smtClean="0"/>
          </a:p>
          <a:p>
            <a:endParaRPr lang="fr-FR" dirty="0" smtClean="0"/>
          </a:p>
        </p:txBody>
      </p:sp>
    </p:spTree>
    <p:extLst>
      <p:ext uri="{BB962C8B-B14F-4D97-AF65-F5344CB8AC3E}">
        <p14:creationId xmlns:p14="http://schemas.microsoft.com/office/powerpoint/2010/main" val="1943449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i="0" kern="1200" dirty="0" smtClean="0">
                <a:solidFill>
                  <a:schemeClr val="tx1"/>
                </a:solidFill>
                <a:effectLst/>
                <a:latin typeface="+mn-lt"/>
                <a:ea typeface="+mn-ea"/>
                <a:cs typeface="+mn-cs"/>
              </a:rPr>
              <a:t>Voici</a:t>
            </a:r>
            <a:r>
              <a:rPr lang="fr-FR" sz="1200" i="0" kern="1200" baseline="0" dirty="0" smtClean="0">
                <a:solidFill>
                  <a:schemeClr val="tx1"/>
                </a:solidFill>
                <a:effectLst/>
                <a:latin typeface="+mn-lt"/>
                <a:ea typeface="+mn-ea"/>
                <a:cs typeface="+mn-cs"/>
              </a:rPr>
              <a:t> la figure du diagramme de séquence &lt;&lt;S’inscrire&gt;&gt; qui résument les différentes étapes et les différents objets qui participe à cette fonction.</a:t>
            </a:r>
            <a:endParaRPr lang="fr-FR" dirty="0"/>
          </a:p>
        </p:txBody>
      </p:sp>
      <p:sp>
        <p:nvSpPr>
          <p:cNvPr id="4" name="Slide Number Placeholder 3"/>
          <p:cNvSpPr>
            <a:spLocks noGrp="1"/>
          </p:cNvSpPr>
          <p:nvPr>
            <p:ph type="sldNum" sz="quarter" idx="10"/>
          </p:nvPr>
        </p:nvSpPr>
        <p:spPr/>
        <p:txBody>
          <a:bodyPr/>
          <a:lstStyle/>
          <a:p>
            <a:fld id="{855A0DCE-D511-478B-A3A3-453C30C49BAC}" type="slidenum">
              <a:rPr lang="fr-FR" smtClean="0"/>
              <a:pPr/>
              <a:t>22</a:t>
            </a:fld>
            <a:endParaRPr lang="fr-FR"/>
          </a:p>
        </p:txBody>
      </p:sp>
    </p:spTree>
    <p:extLst>
      <p:ext uri="{BB962C8B-B14F-4D97-AF65-F5344CB8AC3E}">
        <p14:creationId xmlns:p14="http://schemas.microsoft.com/office/powerpoint/2010/main" val="3548645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i="0" kern="1200" dirty="0" smtClean="0">
                <a:solidFill>
                  <a:schemeClr val="tx1"/>
                </a:solidFill>
                <a:effectLst/>
                <a:latin typeface="+mn-lt"/>
                <a:ea typeface="+mn-ea"/>
                <a:cs typeface="+mn-cs"/>
              </a:rPr>
              <a:t/>
            </a:r>
            <a:br>
              <a:rPr lang="fr-FR" sz="1200" i="0" kern="1200" dirty="0" smtClean="0">
                <a:solidFill>
                  <a:schemeClr val="tx1"/>
                </a:solidFill>
                <a:effectLst/>
                <a:latin typeface="+mn-lt"/>
                <a:ea typeface="+mn-ea"/>
                <a:cs typeface="+mn-cs"/>
              </a:rPr>
            </a:br>
            <a:r>
              <a:rPr lang="fr-FR" sz="1200" i="0" kern="1200" dirty="0" smtClean="0">
                <a:solidFill>
                  <a:schemeClr val="tx1"/>
                </a:solidFill>
                <a:effectLst/>
                <a:latin typeface="+mn-lt"/>
                <a:ea typeface="+mn-ea"/>
                <a:cs typeface="+mn-cs"/>
              </a:rPr>
              <a:t>Cette figure représente</a:t>
            </a:r>
            <a:r>
              <a:rPr lang="fr-FR" sz="1200" i="0" kern="1200" baseline="0" dirty="0" smtClean="0">
                <a:solidFill>
                  <a:schemeClr val="tx1"/>
                </a:solidFill>
                <a:effectLst/>
                <a:latin typeface="+mn-lt"/>
                <a:ea typeface="+mn-ea"/>
                <a:cs typeface="+mn-cs"/>
              </a:rPr>
              <a:t> le diagramme de classe général</a:t>
            </a: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23</a:t>
            </a:fld>
            <a:endParaRPr lang="fr-FR"/>
          </a:p>
        </p:txBody>
      </p:sp>
    </p:spTree>
    <p:extLst>
      <p:ext uri="{BB962C8B-B14F-4D97-AF65-F5344CB8AC3E}">
        <p14:creationId xmlns:p14="http://schemas.microsoft.com/office/powerpoint/2010/main" val="2329948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Je</a:t>
            </a:r>
            <a:r>
              <a:rPr lang="fr-FR" baseline="0" dirty="0" smtClean="0"/>
              <a:t> passe maintenant à la </a:t>
            </a:r>
            <a:r>
              <a:rPr lang="fr-FR" baseline="0" dirty="0" err="1" smtClean="0"/>
              <a:t>realisation</a:t>
            </a:r>
            <a:r>
              <a:rPr lang="fr-FR" baseline="0" dirty="0" smtClean="0"/>
              <a:t> </a:t>
            </a:r>
            <a:endParaRPr lang="fr-FR" dirty="0" smtClean="0"/>
          </a:p>
        </p:txBody>
      </p:sp>
    </p:spTree>
    <p:extLst>
      <p:ext uri="{BB962C8B-B14F-4D97-AF65-F5344CB8AC3E}">
        <p14:creationId xmlns:p14="http://schemas.microsoft.com/office/powerpoint/2010/main" val="1421316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À l’aide</a:t>
            </a:r>
            <a:r>
              <a:rPr lang="fr-FR" baseline="0" dirty="0" smtClean="0"/>
              <a:t> de notre ordinateur portable, nous avons pu effectuer les différentes taches de ce projet.</a:t>
            </a: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25</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aseline="0" dirty="0" smtClean="0"/>
              <a:t>plusieurs logiciels nous ont permis de réaliser ce projet qui sont les suivants: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a:t>
            </a:r>
            <a:r>
              <a:rPr lang="fr-FR" sz="1200" b="1" kern="1200" dirty="0" err="1" smtClean="0">
                <a:solidFill>
                  <a:schemeClr val="tx1"/>
                </a:solidFill>
                <a:effectLst/>
                <a:latin typeface="+mn-lt"/>
                <a:ea typeface="+mn-ea"/>
                <a:cs typeface="+mn-cs"/>
              </a:rPr>
              <a:t>phpMyAdmin</a:t>
            </a:r>
            <a:r>
              <a:rPr lang="fr-FR" sz="1200" b="1" kern="1200" dirty="0" smtClean="0">
                <a:solidFill>
                  <a:schemeClr val="tx1"/>
                </a:solidFill>
                <a:effectLst/>
                <a:latin typeface="+mn-lt"/>
                <a:ea typeface="+mn-ea"/>
                <a:cs typeface="+mn-cs"/>
              </a:rPr>
              <a:t> qui </a:t>
            </a:r>
            <a:r>
              <a:rPr lang="fr-FR" sz="1200" kern="1200" dirty="0" smtClean="0">
                <a:solidFill>
                  <a:schemeClr val="tx1"/>
                </a:solidFill>
                <a:effectLst/>
                <a:latin typeface="+mn-lt"/>
                <a:ea typeface="+mn-ea"/>
                <a:cs typeface="+mn-cs"/>
              </a:rPr>
              <a:t>est l'une des plus célèbres interfaces pour gérer une base de données MySQL sur un serveur PHP.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t>
            </a:r>
            <a:r>
              <a:rPr lang="fr-FR" sz="1200" b="1" kern="1200" dirty="0" smtClean="0">
                <a:solidFill>
                  <a:schemeClr val="tx1"/>
                </a:solidFill>
                <a:effectLst/>
                <a:latin typeface="+mn-lt"/>
                <a:ea typeface="+mn-ea"/>
                <a:cs typeface="+mn-cs"/>
              </a:rPr>
              <a:t>XAMPP</a:t>
            </a:r>
            <a:r>
              <a:rPr lang="fr-FR" sz="1200" kern="1200" dirty="0" smtClean="0">
                <a:solidFill>
                  <a:schemeClr val="tx1"/>
                </a:solidFill>
                <a:effectLst/>
                <a:latin typeface="+mn-lt"/>
                <a:ea typeface="+mn-ea"/>
                <a:cs typeface="+mn-cs"/>
              </a:rPr>
              <a:t>  est un ensemble de logiciels permettant de mettre en place facilement un serveur Web et un serveur FTP.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t>
            </a:r>
            <a:r>
              <a:rPr lang="fr-FR" sz="1200" b="1" kern="1200" dirty="0" smtClean="0">
                <a:solidFill>
                  <a:schemeClr val="tx1"/>
                </a:solidFill>
                <a:effectLst/>
                <a:latin typeface="+mn-lt"/>
                <a:ea typeface="+mn-ea"/>
                <a:cs typeface="+mn-cs"/>
              </a:rPr>
              <a:t>Rational Rose</a:t>
            </a:r>
            <a:r>
              <a:rPr lang="fr-FR" sz="1200" kern="1200" dirty="0" smtClean="0">
                <a:solidFill>
                  <a:schemeClr val="tx1"/>
                </a:solidFill>
                <a:effectLst/>
                <a:latin typeface="+mn-lt"/>
                <a:ea typeface="+mn-ea"/>
                <a:cs typeface="+mn-cs"/>
              </a:rPr>
              <a:t>  est un logiciel qui fournit un ensemble complet d’outils de modélisation graphique.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t>
            </a:r>
            <a:r>
              <a:rPr lang="fr-FR" sz="1200" b="1" kern="1200" dirty="0" err="1" smtClean="0">
                <a:solidFill>
                  <a:schemeClr val="tx1"/>
                </a:solidFill>
                <a:effectLst/>
                <a:latin typeface="+mn-lt"/>
                <a:ea typeface="+mn-ea"/>
                <a:cs typeface="+mn-cs"/>
              </a:rPr>
              <a:t>PhpStorm</a:t>
            </a:r>
            <a:r>
              <a:rPr lang="fr-FR" sz="1200" kern="1200" dirty="0" smtClean="0">
                <a:solidFill>
                  <a:schemeClr val="tx1"/>
                </a:solidFill>
                <a:effectLst/>
                <a:latin typeface="+mn-lt"/>
                <a:ea typeface="+mn-ea"/>
                <a:cs typeface="+mn-cs"/>
              </a:rPr>
              <a:t> est un environnement de conçu pour PHP.</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t>
            </a:r>
            <a:r>
              <a:rPr lang="fr-FR" sz="1200" b="1" kern="1200" dirty="0" smtClean="0">
                <a:solidFill>
                  <a:schemeClr val="tx1"/>
                </a:solidFill>
                <a:effectLst/>
                <a:latin typeface="+mn-lt"/>
                <a:ea typeface="+mn-ea"/>
                <a:cs typeface="+mn-cs"/>
              </a:rPr>
              <a:t>Sublime</a:t>
            </a:r>
            <a:r>
              <a:rPr lang="fr-FR" sz="1200" kern="1200" dirty="0" smtClean="0">
                <a:solidFill>
                  <a:schemeClr val="tx1"/>
                </a:solidFill>
                <a:effectLst/>
                <a:latin typeface="+mn-lt"/>
                <a:ea typeface="+mn-ea"/>
                <a:cs typeface="+mn-cs"/>
              </a:rPr>
              <a:t> est un </a:t>
            </a:r>
            <a:r>
              <a:rPr lang="fr-FR" sz="1200" u="sng" kern="1200" dirty="0" smtClean="0">
                <a:solidFill>
                  <a:schemeClr val="tx1"/>
                </a:solidFill>
                <a:effectLst/>
                <a:latin typeface="+mn-lt"/>
                <a:ea typeface="+mn-ea"/>
                <a:cs typeface="+mn-cs"/>
                <a:hlinkClick r:id="rId3" tooltip="Éditeur de texte"/>
              </a:rPr>
              <a:t>éditeur de texte</a:t>
            </a:r>
            <a:r>
              <a:rPr lang="fr-FR" sz="1200" kern="1200" dirty="0" smtClean="0">
                <a:solidFill>
                  <a:schemeClr val="tx1"/>
                </a:solidFill>
                <a:effectLst/>
                <a:latin typeface="+mn-lt"/>
                <a:ea typeface="+mn-ea"/>
                <a:cs typeface="+mn-cs"/>
              </a:rPr>
              <a:t> générique codé en </a:t>
            </a:r>
            <a:r>
              <a:rPr lang="fr-FR" sz="1200" u="sng" kern="1200" dirty="0" smtClean="0">
                <a:solidFill>
                  <a:schemeClr val="tx1"/>
                </a:solidFill>
                <a:effectLst/>
                <a:latin typeface="+mn-lt"/>
                <a:ea typeface="+mn-ea"/>
                <a:cs typeface="+mn-cs"/>
                <a:hlinkClick r:id="rId4" tooltip="C++"/>
              </a:rPr>
              <a:t>C++</a:t>
            </a:r>
            <a:r>
              <a:rPr lang="fr-FR" sz="1200" kern="1200" dirty="0" smtClean="0">
                <a:solidFill>
                  <a:schemeClr val="tx1"/>
                </a:solidFill>
                <a:effectLst/>
                <a:latin typeface="+mn-lt"/>
                <a:ea typeface="+mn-ea"/>
                <a:cs typeface="+mn-cs"/>
              </a:rPr>
              <a:t> et </a:t>
            </a:r>
            <a:r>
              <a:rPr lang="fr-FR" sz="1200" u="sng" kern="1200" dirty="0" smtClean="0">
                <a:solidFill>
                  <a:schemeClr val="tx1"/>
                </a:solidFill>
                <a:effectLst/>
                <a:latin typeface="+mn-lt"/>
                <a:ea typeface="+mn-ea"/>
                <a:cs typeface="+mn-cs"/>
                <a:hlinkClick r:id="rId5" tooltip="Python (langage)"/>
              </a:rPr>
              <a:t>Python</a:t>
            </a:r>
            <a:r>
              <a:rPr lang="fr-FR" sz="1200" u="none" kern="12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26</a:t>
            </a:fld>
            <a:endParaRPr lang="fr-FR"/>
          </a:p>
        </p:txBody>
      </p:sp>
    </p:spTree>
    <p:extLst>
      <p:ext uri="{BB962C8B-B14F-4D97-AF65-F5344CB8AC3E}">
        <p14:creationId xmlns:p14="http://schemas.microsoft.com/office/powerpoint/2010/main" val="879570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Grace</a:t>
            </a:r>
            <a:r>
              <a:rPr lang="fr-FR" sz="1200" kern="1200" baseline="0" dirty="0" smtClean="0">
                <a:solidFill>
                  <a:schemeClr val="tx1"/>
                </a:solidFill>
                <a:latin typeface="+mn-lt"/>
                <a:ea typeface="+mn-ea"/>
                <a:cs typeface="+mn-cs"/>
              </a:rPr>
              <a:t> à ces captures d’écran, nous allons détaillé les différentes fonctionnalités de ce projet</a:t>
            </a:r>
            <a:endParaRPr lang="fr-FR" sz="1200" kern="1200" dirty="0" smtClean="0">
              <a:solidFill>
                <a:schemeClr val="tx1"/>
              </a:solidFill>
              <a:latin typeface="+mn-lt"/>
              <a:ea typeface="+mn-ea"/>
              <a:cs typeface="+mn-cs"/>
            </a:endParaRPr>
          </a:p>
          <a:p>
            <a:pPr lvl="0" rtl="0"/>
            <a:r>
              <a:rPr lang="fr-FR" sz="1200" b="1" kern="1200" dirty="0" smtClean="0">
                <a:solidFill>
                  <a:schemeClr val="tx1"/>
                </a:solidFill>
                <a:effectLst/>
                <a:latin typeface="+mn-lt"/>
                <a:ea typeface="+mn-ea"/>
                <a:cs typeface="+mn-cs"/>
              </a:rPr>
              <a:t>Interface d’inscription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Pour créer un compte puis accéder à l’interface interne de l’application, l’utilisateur doit tout d’abord s’inscrire en remplissant le formulaire suivant.</a:t>
            </a:r>
          </a:p>
          <a:p>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28</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fr-FR" sz="1200" b="1" kern="1200" dirty="0" smtClean="0">
                <a:solidFill>
                  <a:schemeClr val="tx1"/>
                </a:solidFill>
                <a:effectLst/>
                <a:latin typeface="+mn-lt"/>
                <a:ea typeface="+mn-ea"/>
                <a:cs typeface="+mn-cs"/>
              </a:rPr>
              <a:t>Interface d'authentification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Pour accéder à l'application, le candidat ou bien l’employeur doit s’authentifier en saisissant son e-mail  et son mot de passe.</a:t>
            </a:r>
          </a:p>
          <a:p>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29</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fr-FR" sz="1200" b="1" kern="1200" dirty="0" smtClean="0">
                <a:solidFill>
                  <a:schemeClr val="tx1"/>
                </a:solidFill>
                <a:effectLst/>
                <a:latin typeface="+mn-lt"/>
                <a:ea typeface="+mn-ea"/>
                <a:cs typeface="+mn-cs"/>
              </a:rPr>
              <a:t>Interface CV:</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L’interface "CV" donne la possibilité au candidat d’afficher toutes les informations saisies dans le CV :</a:t>
            </a:r>
          </a:p>
          <a:p>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30</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r>
              <a:rPr lang="fr-FR" dirty="0" smtClean="0"/>
              <a:t>Commençons</a:t>
            </a:r>
            <a:r>
              <a:rPr lang="fr-FR" baseline="0" dirty="0" smtClean="0"/>
              <a:t> </a:t>
            </a:r>
            <a:r>
              <a:rPr lang="fr-FR" dirty="0" smtClean="0"/>
              <a:t>par L’introduction</a:t>
            </a:r>
            <a:endParaRPr lang="fr-FR" dirty="0"/>
          </a:p>
        </p:txBody>
      </p:sp>
    </p:spTree>
    <p:extLst>
      <p:ext uri="{BB962C8B-B14F-4D97-AF65-F5344CB8AC3E}">
        <p14:creationId xmlns:p14="http://schemas.microsoft.com/office/powerpoint/2010/main" val="3986320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fr-FR" sz="1200" b="1" kern="1200" dirty="0" smtClean="0">
                <a:solidFill>
                  <a:schemeClr val="tx1"/>
                </a:solidFill>
                <a:effectLst/>
                <a:latin typeface="+mn-lt"/>
                <a:ea typeface="+mn-ea"/>
                <a:cs typeface="+mn-cs"/>
              </a:rPr>
              <a:t>Interface offre:</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L’interface "Offre" donne la possibilité au candidat d’afficher toutes les offres déposées par les employeurs:</a:t>
            </a: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DE80BCD-9A6A-1743-AEC3-5B3D124AA2D7}" type="slidenum">
              <a:rPr lang="fr-FR" smtClean="0"/>
              <a:pPr/>
              <a:t>31</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Cette interface contient quelques informations qui représentant la fonctionnalité et le domaine de travail. Il contient aussi deux champs compétence et ville pour la recherche de compétents.</a:t>
            </a:r>
          </a:p>
          <a:p>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32</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Nous</a:t>
            </a:r>
            <a:r>
              <a:rPr lang="fr-FR" baseline="0" dirty="0" smtClean="0"/>
              <a:t> allons maintenant présenter une petite vidéo qui explique toutes les taches offertes par notre site et service web.</a:t>
            </a: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33</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34</a:t>
            </a:fld>
            <a:endParaRPr lang="fr-FR"/>
          </a:p>
        </p:txBody>
      </p:sp>
    </p:spTree>
    <p:extLst>
      <p:ext uri="{BB962C8B-B14F-4D97-AF65-F5344CB8AC3E}">
        <p14:creationId xmlns:p14="http://schemas.microsoft.com/office/powerpoint/2010/main" val="3539223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Je</a:t>
            </a:r>
            <a:r>
              <a:rPr lang="fr-FR" baseline="0" dirty="0" smtClean="0"/>
              <a:t> finit par une conclusion</a:t>
            </a:r>
            <a:endParaRPr lang="fr-FR" dirty="0" smtClean="0"/>
          </a:p>
        </p:txBody>
      </p:sp>
    </p:spTree>
    <p:extLst>
      <p:ext uri="{BB962C8B-B14F-4D97-AF65-F5344CB8AC3E}">
        <p14:creationId xmlns:p14="http://schemas.microsoft.com/office/powerpoint/2010/main" val="1421316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i="0" kern="1200" dirty="0" smtClean="0">
                <a:solidFill>
                  <a:schemeClr val="tx1"/>
                </a:solidFill>
                <a:effectLst/>
                <a:latin typeface="+mn-lt"/>
                <a:ea typeface="+mn-ea"/>
                <a:cs typeface="+mn-cs"/>
              </a:rPr>
              <a:t/>
            </a:r>
            <a:br>
              <a:rPr lang="fr-FR" sz="1200" i="0" kern="1200" dirty="0" smtClean="0">
                <a:solidFill>
                  <a:schemeClr val="tx1"/>
                </a:solidFill>
                <a:effectLst/>
                <a:latin typeface="+mn-lt"/>
                <a:ea typeface="+mn-ea"/>
                <a:cs typeface="+mn-cs"/>
              </a:rPr>
            </a:br>
            <a:r>
              <a:rPr lang="fr-FR" sz="1200" i="0" kern="1200" dirty="0" smtClean="0">
                <a:solidFill>
                  <a:schemeClr val="tx1"/>
                </a:solidFill>
                <a:effectLst/>
                <a:latin typeface="+mn-lt"/>
                <a:ea typeface="+mn-ea"/>
                <a:cs typeface="+mn-cs"/>
              </a:rPr>
              <a:t>Pour récapituler</a:t>
            </a:r>
            <a:r>
              <a:rPr lang="fr-FR" sz="1200" i="0" kern="1200" baseline="0" dirty="0" smtClean="0">
                <a:solidFill>
                  <a:schemeClr val="tx1"/>
                </a:solidFill>
                <a:effectLst/>
                <a:latin typeface="+mn-lt"/>
                <a:ea typeface="+mn-ea"/>
                <a:cs typeface="+mn-cs"/>
              </a:rPr>
              <a:t> </a:t>
            </a:r>
            <a:r>
              <a:rPr lang="fr-FR" sz="1200" i="0" kern="1200" dirty="0" smtClean="0">
                <a:solidFill>
                  <a:schemeClr val="tx1"/>
                </a:solidFill>
                <a:effectLst/>
                <a:latin typeface="+mn-lt"/>
                <a:ea typeface="+mn-ea"/>
                <a:cs typeface="+mn-cs"/>
              </a:rPr>
              <a:t>tous ce qu’on a vu ensemble,</a:t>
            </a:r>
            <a:r>
              <a:rPr lang="fr-FR" sz="1200" i="0" kern="1200" baseline="0" dirty="0" smtClean="0">
                <a:solidFill>
                  <a:schemeClr val="tx1"/>
                </a:solidFill>
                <a:effectLst/>
                <a:latin typeface="+mn-lt"/>
                <a:ea typeface="+mn-ea"/>
                <a:cs typeface="+mn-cs"/>
              </a:rPr>
              <a:t> on a fait d’abord ……</a:t>
            </a:r>
            <a:r>
              <a:rPr lang="fr-FR" sz="1200" i="0" kern="1200" dirty="0" smtClean="0">
                <a:solidFill>
                  <a:schemeClr val="tx1"/>
                </a:solidFill>
                <a:effectLst/>
                <a:latin typeface="+mn-lt"/>
                <a:ea typeface="+mn-ea"/>
                <a:cs typeface="+mn-cs"/>
              </a:rPr>
              <a:t/>
            </a:r>
            <a:br>
              <a:rPr lang="fr-FR" sz="1200" i="0" kern="1200" dirty="0" smtClean="0">
                <a:solidFill>
                  <a:schemeClr val="tx1"/>
                </a:solidFill>
                <a:effectLst/>
                <a:latin typeface="+mn-lt"/>
                <a:ea typeface="+mn-ea"/>
                <a:cs typeface="+mn-cs"/>
              </a:rPr>
            </a:b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36</a:t>
            </a:fld>
            <a:endParaRPr lang="fr-FR"/>
          </a:p>
        </p:txBody>
      </p:sp>
    </p:spTree>
    <p:extLst>
      <p:ext uri="{BB962C8B-B14F-4D97-AF65-F5344CB8AC3E}">
        <p14:creationId xmlns:p14="http://schemas.microsoft.com/office/powerpoint/2010/main" val="2037185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i="0" kern="1200" dirty="0" smtClean="0">
                <a:solidFill>
                  <a:schemeClr val="tx1"/>
                </a:solidFill>
                <a:effectLst/>
                <a:latin typeface="+mn-lt"/>
                <a:ea typeface="+mn-ea"/>
                <a:cs typeface="+mn-cs"/>
              </a:rPr>
              <a:t>Durant la réalisation de notre projet, nous avons fait face à plusieurs problèmes</a:t>
            </a:r>
            <a:r>
              <a:rPr lang="fr-FR" sz="1200" i="0" kern="1200" baseline="0" dirty="0" smtClean="0">
                <a:solidFill>
                  <a:schemeClr val="tx1"/>
                </a:solidFill>
                <a:effectLst/>
                <a:latin typeface="+mn-lt"/>
                <a:ea typeface="+mn-ea"/>
                <a:cs typeface="+mn-cs"/>
              </a:rPr>
              <a:t> qui sont principalement :</a:t>
            </a:r>
            <a:r>
              <a:rPr lang="fr-FR" sz="1200" i="0" kern="1200" dirty="0" smtClean="0">
                <a:solidFill>
                  <a:schemeClr val="tx1"/>
                </a:solidFill>
                <a:effectLst/>
                <a:latin typeface="+mn-lt"/>
                <a:ea typeface="+mn-ea"/>
                <a:cs typeface="+mn-cs"/>
              </a:rPr>
              <a:t/>
            </a:r>
            <a:br>
              <a:rPr lang="fr-FR" sz="1200" i="0" kern="1200" dirty="0" smtClean="0">
                <a:solidFill>
                  <a:schemeClr val="tx1"/>
                </a:solidFill>
                <a:effectLst/>
                <a:latin typeface="+mn-lt"/>
                <a:ea typeface="+mn-ea"/>
                <a:cs typeface="+mn-cs"/>
              </a:rPr>
            </a:b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37</a:t>
            </a:fld>
            <a:endParaRPr lang="fr-FR"/>
          </a:p>
        </p:txBody>
      </p:sp>
    </p:spTree>
    <p:extLst>
      <p:ext uri="{BB962C8B-B14F-4D97-AF65-F5344CB8AC3E}">
        <p14:creationId xmlns:p14="http://schemas.microsoft.com/office/powerpoint/2010/main" val="2037185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55A0DCE-D511-478B-A3A3-453C30C49BAC}" type="slidenum">
              <a:rPr lang="fr-FR" smtClean="0"/>
              <a:pPr/>
              <a:t>38</a:t>
            </a:fld>
            <a:endParaRPr lang="fr-FR"/>
          </a:p>
        </p:txBody>
      </p:sp>
    </p:spTree>
    <p:extLst>
      <p:ext uri="{BB962C8B-B14F-4D97-AF65-F5344CB8AC3E}">
        <p14:creationId xmlns:p14="http://schemas.microsoft.com/office/powerpoint/2010/main" val="1658653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latin typeface="+mn-lt"/>
                <a:ea typeface="+mn-ea"/>
                <a:cs typeface="+mn-cs"/>
              </a:rPr>
              <a:t>les entreprises qui proposent des produits ou des services cherchent toujours à adopter une meilleure gestion commerciale afin de pouvoir renforcer leurs positions sur le marché. </a:t>
            </a:r>
            <a:endParaRPr lang="fr-FR" dirty="0" smtClean="0"/>
          </a:p>
        </p:txBody>
      </p:sp>
    </p:spTree>
    <p:extLst>
      <p:ext uri="{BB962C8B-B14F-4D97-AF65-F5344CB8AC3E}">
        <p14:creationId xmlns:p14="http://schemas.microsoft.com/office/powerpoint/2010/main" val="2093986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latin typeface="+mn-lt"/>
                <a:ea typeface="+mn-ea"/>
                <a:cs typeface="+mn-cs"/>
              </a:rPr>
              <a:t>Elles cherchent à utiliser des outils optimisés et adaptés facilitant les tâches et offrant des fonctionnalités riches et utiles tels que les</a:t>
            </a:r>
            <a:r>
              <a:rPr lang="fr-FR" sz="1200" kern="1200" baseline="0" dirty="0" smtClean="0">
                <a:solidFill>
                  <a:schemeClr val="tx1"/>
                </a:solidFill>
                <a:latin typeface="+mn-lt"/>
                <a:ea typeface="+mn-ea"/>
                <a:cs typeface="+mn-cs"/>
              </a:rPr>
              <a:t>  dépôt des CV et des offres d’emplois </a:t>
            </a:r>
            <a:r>
              <a:rPr lang="fr-FR" sz="1200" kern="1200" baseline="0" dirty="0" err="1" smtClean="0">
                <a:solidFill>
                  <a:schemeClr val="tx1"/>
                </a:solidFill>
                <a:latin typeface="+mn-lt"/>
                <a:ea typeface="+mn-ea"/>
                <a:cs typeface="+mn-cs"/>
              </a:rPr>
              <a:t>grace</a:t>
            </a:r>
            <a:r>
              <a:rPr lang="fr-FR" sz="1200" kern="1200" baseline="0" dirty="0" smtClean="0">
                <a:solidFill>
                  <a:schemeClr val="tx1"/>
                </a:solidFill>
                <a:latin typeface="+mn-lt"/>
                <a:ea typeface="+mn-ea"/>
                <a:cs typeface="+mn-cs"/>
              </a:rPr>
              <a:t> à ces derniers, le candidat peut également chercher l’emploi qui le convient. De plus, les recruteurs peuvent trouver les compétences qu’ils cherchent par la manipulation du service web.</a:t>
            </a:r>
            <a:endParaRPr lang="fr-FR" dirty="0" smtClean="0"/>
          </a:p>
        </p:txBody>
      </p:sp>
    </p:spTree>
    <p:extLst>
      <p:ext uri="{BB962C8B-B14F-4D97-AF65-F5344CB8AC3E}">
        <p14:creationId xmlns:p14="http://schemas.microsoft.com/office/powerpoint/2010/main" val="209398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récapituler, notre projet propose des fonctionnalités pour les entreprises et les chercheurs d’emplois qui se résument par les 3 questions suivantes</a:t>
            </a:r>
            <a:endParaRPr lang="fr-FR" dirty="0" smtClean="0"/>
          </a:p>
        </p:txBody>
      </p:sp>
    </p:spTree>
    <p:extLst>
      <p:ext uri="{BB962C8B-B14F-4D97-AF65-F5344CB8AC3E}">
        <p14:creationId xmlns:p14="http://schemas.microsoft.com/office/powerpoint/2010/main" val="2093986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Nous</a:t>
            </a:r>
            <a:r>
              <a:rPr lang="fr-FR" baseline="0" dirty="0" smtClean="0"/>
              <a:t> </a:t>
            </a:r>
            <a:r>
              <a:rPr lang="fr-FR" dirty="0" smtClean="0"/>
              <a:t> passons </a:t>
            </a:r>
            <a:r>
              <a:rPr lang="fr-FR" baseline="0" dirty="0" smtClean="0"/>
              <a:t> </a:t>
            </a:r>
            <a:r>
              <a:rPr lang="fr-FR" dirty="0" smtClean="0"/>
              <a:t>maintenant</a:t>
            </a:r>
            <a:r>
              <a:rPr lang="fr-FR" baseline="0" dirty="0" smtClean="0"/>
              <a:t> à la présentation du cadre de projet , l’</a:t>
            </a:r>
            <a:r>
              <a:rPr lang="fr-FR" baseline="0" dirty="0" err="1" smtClean="0"/>
              <a:t>etude</a:t>
            </a:r>
            <a:r>
              <a:rPr lang="fr-FR" baseline="0" dirty="0" smtClean="0"/>
              <a:t> de l’existant et la spécification des besoins. Donc nous allons commencer par décrire la situation actuelle.</a:t>
            </a:r>
            <a:endParaRPr lang="fr-FR" dirty="0" smtClean="0"/>
          </a:p>
          <a:p>
            <a:endParaRPr lang="fr-FR" dirty="0"/>
          </a:p>
        </p:txBody>
      </p:sp>
    </p:spTree>
    <p:extLst>
      <p:ext uri="{BB962C8B-B14F-4D97-AF65-F5344CB8AC3E}">
        <p14:creationId xmlns:p14="http://schemas.microsoft.com/office/powerpoint/2010/main" val="2454976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En effet,</a:t>
            </a:r>
            <a:r>
              <a:rPr lang="fr-FR" baseline="0" dirty="0" smtClean="0"/>
              <a:t> afin de chercher son emploi, le candidat doit d’abord se procurer une copie de son cv sur papier et se déplacer ensuite vers le local de l’entreprise en question </a:t>
            </a:r>
          </a:p>
          <a:p>
            <a:pPr marL="0" marR="0" indent="0" algn="l" defTabSz="4572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fr-FR" baseline="0" dirty="0" smtClean="0"/>
              <a:t>Pour faire les entretiens nécessaires et déposer son cv sur place auprès du recruteur. Nous allons maintenant évoquer les sites web qui existent sur le marché,</a:t>
            </a: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8</a:t>
            </a:fld>
            <a:endParaRPr lang="fr-FR"/>
          </a:p>
        </p:txBody>
      </p:sp>
    </p:spTree>
    <p:extLst>
      <p:ext uri="{BB962C8B-B14F-4D97-AF65-F5344CB8AC3E}">
        <p14:creationId xmlns:p14="http://schemas.microsoft.com/office/powerpoint/2010/main" val="1589177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err="1" smtClean="0"/>
              <a:t>Parmis</a:t>
            </a:r>
            <a:r>
              <a:rPr lang="fr-FR" dirty="0" smtClean="0"/>
              <a:t> les sites</a:t>
            </a:r>
            <a:r>
              <a:rPr lang="fr-FR" baseline="0" dirty="0" smtClean="0"/>
              <a:t> les plus connus qui existent sur le marché, on peut citer d’une part TounesTa3mel qui prend principalement la fonctionnalité de recrutement en ligne. D’autre part, L’ANETI qui aide les  demandeurs d’emplois à chercher les postes d’emplois qui leur sont adéquates. </a:t>
            </a:r>
            <a:endParaRPr lang="fr-FR" dirty="0"/>
          </a:p>
        </p:txBody>
      </p:sp>
      <p:sp>
        <p:nvSpPr>
          <p:cNvPr id="4" name="Slide Number Placeholder 3"/>
          <p:cNvSpPr>
            <a:spLocks noGrp="1"/>
          </p:cNvSpPr>
          <p:nvPr>
            <p:ph type="sldNum" sz="quarter" idx="10"/>
          </p:nvPr>
        </p:nvSpPr>
        <p:spPr/>
        <p:txBody>
          <a:bodyPr/>
          <a:lstStyle/>
          <a:p>
            <a:fld id="{EDE80BCD-9A6A-1743-AEC3-5B3D124AA2D7}" type="slidenum">
              <a:rPr lang="fr-FR" smtClean="0"/>
              <a:pPr/>
              <a:t>9</a:t>
            </a:fld>
            <a:endParaRPr lang="fr-FR"/>
          </a:p>
        </p:txBody>
      </p:sp>
    </p:spTree>
    <p:extLst>
      <p:ext uri="{BB962C8B-B14F-4D97-AF65-F5344CB8AC3E}">
        <p14:creationId xmlns:p14="http://schemas.microsoft.com/office/powerpoint/2010/main" val="1589177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865B74DE-C4D6-46D0-B76B-F691552D7DE5}" type="datetimeFigureOut">
              <a:rPr lang="fr-FR" smtClean="0"/>
              <a:pPr/>
              <a:t>05/06/2018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B0F5121-9766-4478-8DDF-7364005558D4}" type="slidenum">
              <a:rPr lang="fr-FR" smtClean="0"/>
              <a:pPr/>
              <a:t>‹#›</a:t>
            </a:fld>
            <a:endParaRPr lang="fr-FR"/>
          </a:p>
        </p:txBody>
      </p:sp>
    </p:spTree>
    <p:extLst>
      <p:ext uri="{BB962C8B-B14F-4D97-AF65-F5344CB8AC3E}">
        <p14:creationId xmlns:p14="http://schemas.microsoft.com/office/powerpoint/2010/main" val="1194866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65B74DE-C4D6-46D0-B76B-F691552D7DE5}" type="datetimeFigureOut">
              <a:rPr lang="fr-FR" smtClean="0"/>
              <a:pPr/>
              <a:t>05/06/2018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B0F5121-9766-4478-8DDF-7364005558D4}" type="slidenum">
              <a:rPr lang="fr-FR" smtClean="0"/>
              <a:pPr/>
              <a:t>‹#›</a:t>
            </a:fld>
            <a:endParaRPr lang="fr-FR"/>
          </a:p>
        </p:txBody>
      </p:sp>
    </p:spTree>
    <p:extLst>
      <p:ext uri="{BB962C8B-B14F-4D97-AF65-F5344CB8AC3E}">
        <p14:creationId xmlns:p14="http://schemas.microsoft.com/office/powerpoint/2010/main" val="4139103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65B74DE-C4D6-46D0-B76B-F691552D7DE5}" type="datetimeFigureOut">
              <a:rPr lang="fr-FR" smtClean="0"/>
              <a:pPr/>
              <a:t>05/06/2018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B0F5121-9766-4478-8DDF-7364005558D4}" type="slidenum">
              <a:rPr lang="fr-FR" smtClean="0"/>
              <a:pPr/>
              <a:t>‹#›</a:t>
            </a:fld>
            <a:endParaRPr lang="fr-FR"/>
          </a:p>
        </p:txBody>
      </p:sp>
    </p:spTree>
    <p:extLst>
      <p:ext uri="{BB962C8B-B14F-4D97-AF65-F5344CB8AC3E}">
        <p14:creationId xmlns:p14="http://schemas.microsoft.com/office/powerpoint/2010/main" val="265880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65B74DE-C4D6-46D0-B76B-F691552D7DE5}" type="datetimeFigureOut">
              <a:rPr lang="fr-FR" smtClean="0"/>
              <a:pPr/>
              <a:t>05/06/2018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B0F5121-9766-4478-8DDF-7364005558D4}" type="slidenum">
              <a:rPr lang="fr-FR" smtClean="0"/>
              <a:pPr/>
              <a:t>‹#›</a:t>
            </a:fld>
            <a:endParaRPr lang="fr-FR"/>
          </a:p>
        </p:txBody>
      </p:sp>
    </p:spTree>
    <p:extLst>
      <p:ext uri="{BB962C8B-B14F-4D97-AF65-F5344CB8AC3E}">
        <p14:creationId xmlns:p14="http://schemas.microsoft.com/office/powerpoint/2010/main" val="1982088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865B74DE-C4D6-46D0-B76B-F691552D7DE5}" type="datetimeFigureOut">
              <a:rPr lang="fr-FR" smtClean="0"/>
              <a:pPr/>
              <a:t>05/06/2018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B0F5121-9766-4478-8DDF-7364005558D4}" type="slidenum">
              <a:rPr lang="fr-FR" smtClean="0"/>
              <a:pPr/>
              <a:t>‹#›</a:t>
            </a:fld>
            <a:endParaRPr lang="fr-FR"/>
          </a:p>
        </p:txBody>
      </p:sp>
    </p:spTree>
    <p:extLst>
      <p:ext uri="{BB962C8B-B14F-4D97-AF65-F5344CB8AC3E}">
        <p14:creationId xmlns:p14="http://schemas.microsoft.com/office/powerpoint/2010/main" val="1250583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65B74DE-C4D6-46D0-B76B-F691552D7DE5}" type="datetimeFigureOut">
              <a:rPr lang="fr-FR" smtClean="0"/>
              <a:pPr/>
              <a:t>05/06/2018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B0F5121-9766-4478-8DDF-7364005558D4}" type="slidenum">
              <a:rPr lang="fr-FR" smtClean="0"/>
              <a:pPr/>
              <a:t>‹#›</a:t>
            </a:fld>
            <a:endParaRPr lang="fr-FR"/>
          </a:p>
        </p:txBody>
      </p:sp>
    </p:spTree>
    <p:extLst>
      <p:ext uri="{BB962C8B-B14F-4D97-AF65-F5344CB8AC3E}">
        <p14:creationId xmlns:p14="http://schemas.microsoft.com/office/powerpoint/2010/main" val="378346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865B74DE-C4D6-46D0-B76B-F691552D7DE5}" type="datetimeFigureOut">
              <a:rPr lang="fr-FR" smtClean="0"/>
              <a:pPr/>
              <a:t>05/06/2018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B0F5121-9766-4478-8DDF-7364005558D4}" type="slidenum">
              <a:rPr lang="fr-FR" smtClean="0"/>
              <a:pPr/>
              <a:t>‹#›</a:t>
            </a:fld>
            <a:endParaRPr lang="fr-FR"/>
          </a:p>
        </p:txBody>
      </p:sp>
    </p:spTree>
    <p:extLst>
      <p:ext uri="{BB962C8B-B14F-4D97-AF65-F5344CB8AC3E}">
        <p14:creationId xmlns:p14="http://schemas.microsoft.com/office/powerpoint/2010/main" val="2440962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865B74DE-C4D6-46D0-B76B-F691552D7DE5}" type="datetimeFigureOut">
              <a:rPr lang="fr-FR" smtClean="0"/>
              <a:pPr/>
              <a:t>05/06/2018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AB0F5121-9766-4478-8DDF-7364005558D4}" type="slidenum">
              <a:rPr lang="fr-FR" smtClean="0"/>
              <a:pPr/>
              <a:t>‹#›</a:t>
            </a:fld>
            <a:endParaRPr lang="fr-FR"/>
          </a:p>
        </p:txBody>
      </p:sp>
    </p:spTree>
    <p:extLst>
      <p:ext uri="{BB962C8B-B14F-4D97-AF65-F5344CB8AC3E}">
        <p14:creationId xmlns:p14="http://schemas.microsoft.com/office/powerpoint/2010/main" val="2114523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65B74DE-C4D6-46D0-B76B-F691552D7DE5}" type="datetimeFigureOut">
              <a:rPr lang="fr-FR" smtClean="0"/>
              <a:pPr/>
              <a:t>05/06/2018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B0F5121-9766-4478-8DDF-7364005558D4}" type="slidenum">
              <a:rPr lang="fr-FR" smtClean="0"/>
              <a:pPr/>
              <a:t>‹#›</a:t>
            </a:fld>
            <a:endParaRPr lang="fr-FR"/>
          </a:p>
        </p:txBody>
      </p:sp>
    </p:spTree>
    <p:extLst>
      <p:ext uri="{BB962C8B-B14F-4D97-AF65-F5344CB8AC3E}">
        <p14:creationId xmlns:p14="http://schemas.microsoft.com/office/powerpoint/2010/main" val="224183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865B74DE-C4D6-46D0-B76B-F691552D7DE5}" type="datetimeFigureOut">
              <a:rPr lang="fr-FR" smtClean="0"/>
              <a:pPr/>
              <a:t>05/06/2018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B0F5121-9766-4478-8DDF-7364005558D4}" type="slidenum">
              <a:rPr lang="fr-FR" smtClean="0"/>
              <a:pPr/>
              <a:t>‹#›</a:t>
            </a:fld>
            <a:endParaRPr lang="fr-FR"/>
          </a:p>
        </p:txBody>
      </p:sp>
    </p:spTree>
    <p:extLst>
      <p:ext uri="{BB962C8B-B14F-4D97-AF65-F5344CB8AC3E}">
        <p14:creationId xmlns:p14="http://schemas.microsoft.com/office/powerpoint/2010/main" val="3136772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865B74DE-C4D6-46D0-B76B-F691552D7DE5}" type="datetimeFigureOut">
              <a:rPr lang="fr-FR" smtClean="0"/>
              <a:pPr/>
              <a:t>05/06/2018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B0F5121-9766-4478-8DDF-7364005558D4}" type="slidenum">
              <a:rPr lang="fr-FR" smtClean="0"/>
              <a:pPr/>
              <a:t>‹#›</a:t>
            </a:fld>
            <a:endParaRPr lang="fr-FR"/>
          </a:p>
        </p:txBody>
      </p:sp>
    </p:spTree>
    <p:extLst>
      <p:ext uri="{BB962C8B-B14F-4D97-AF65-F5344CB8AC3E}">
        <p14:creationId xmlns:p14="http://schemas.microsoft.com/office/powerpoint/2010/main" val="1143071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B74DE-C4D6-46D0-B76B-F691552D7DE5}" type="datetimeFigureOut">
              <a:rPr lang="fr-FR" smtClean="0"/>
              <a:pPr/>
              <a:t>05/06/2018</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0F5121-9766-4478-8DDF-7364005558D4}" type="slidenum">
              <a:rPr lang="fr-FR" smtClean="0"/>
              <a:pPr/>
              <a:t>‹#›</a:t>
            </a:fld>
            <a:endParaRPr lang="fr-FR"/>
          </a:p>
        </p:txBody>
      </p:sp>
    </p:spTree>
    <p:extLst>
      <p:ext uri="{BB962C8B-B14F-4D97-AF65-F5344CB8AC3E}">
        <p14:creationId xmlns:p14="http://schemas.microsoft.com/office/powerpoint/2010/main" val="421087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17.emf"/><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notesSlide" Target="../notesSlides/notesSlide12.xml"/><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7.emf"/><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notesSlide" Target="../notesSlides/notesSlide15.xml"/><Relationship Id="rId7" Type="http://schemas.openxmlformats.org/officeDocument/2006/relationships/image" Target="../media/image35.jpe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34.jpeg"/><Relationship Id="rId5" Type="http://schemas.openxmlformats.org/officeDocument/2006/relationships/image" Target="../media/image33.jp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notesSlide" Target="../notesSlides/notesSlide16.xml"/><Relationship Id="rId7" Type="http://schemas.openxmlformats.org/officeDocument/2006/relationships/image" Target="../media/image39.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29.emf"/><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45.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28.jpe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6.xml"/><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47.gif"/><Relationship Id="rId5" Type="http://schemas.openxmlformats.org/officeDocument/2006/relationships/hyperlink" Target="http://www.apachefriends.org/en/xampp.html" TargetMode="External"/><Relationship Id="rId4" Type="http://schemas.openxmlformats.org/officeDocument/2006/relationships/image" Target="../media/image46.jpe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63.jpeg"/><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2.xml"/><Relationship Id="rId6" Type="http://schemas.openxmlformats.org/officeDocument/2006/relationships/image" Target="../media/image64.png"/><Relationship Id="rId5" Type="http://schemas.openxmlformats.org/officeDocument/2006/relationships/notesSlide" Target="../notesSlides/notesSlide33.xml"/><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8.jpg"/><Relationship Id="rId5" Type="http://schemas.openxmlformats.org/officeDocument/2006/relationships/image" Target="../media/image17.emf"/><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7.emf"/><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p:cNvPicPr>
            <a:picLocks noChangeAspect="1"/>
          </p:cNvPicPr>
          <p:nvPr/>
        </p:nvPicPr>
        <p:blipFill>
          <a:blip r:embed="rId3"/>
          <a:stretch>
            <a:fillRect/>
          </a:stretch>
        </p:blipFill>
        <p:spPr>
          <a:xfrm>
            <a:off x="2577544" y="1793264"/>
            <a:ext cx="6968332" cy="121931"/>
          </a:xfrm>
          <a:prstGeom prst="rect">
            <a:avLst/>
          </a:prstGeom>
        </p:spPr>
      </p:pic>
      <p:sp>
        <p:nvSpPr>
          <p:cNvPr id="21" name="Rectangle 20"/>
          <p:cNvSpPr/>
          <p:nvPr/>
        </p:nvSpPr>
        <p:spPr>
          <a:xfrm>
            <a:off x="235903" y="2185462"/>
            <a:ext cx="11563349" cy="1508105"/>
          </a:xfrm>
          <a:prstGeom prst="rect">
            <a:avLst/>
          </a:prstGeom>
          <a:solidFill>
            <a:srgbClr val="175C7B"/>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fr-FR" sz="3200" dirty="0" smtClean="0"/>
              <a:t> </a:t>
            </a:r>
            <a:r>
              <a:rPr lang="fr-FR" sz="3600" dirty="0" smtClean="0"/>
              <a:t>Développement </a:t>
            </a:r>
            <a:r>
              <a:rPr lang="fr-FR" sz="3600" dirty="0"/>
              <a:t>d’un site web pour la déposition </a:t>
            </a:r>
            <a:r>
              <a:rPr lang="fr-FR" sz="3600" dirty="0" smtClean="0"/>
              <a:t>des CV </a:t>
            </a:r>
            <a:r>
              <a:rPr lang="fr-FR" sz="3600" dirty="0"/>
              <a:t>et la recherche des compétences </a:t>
            </a:r>
            <a:endParaRPr lang="fr-FR" sz="3600" b="1" i="1" dirty="0" smtClean="0">
              <a:solidFill>
                <a:srgbClr val="235C81"/>
              </a:solidFill>
              <a:latin typeface="Bodoni MT" panose="02070603080606020203" pitchFamily="18" charset="0"/>
            </a:endParaRPr>
          </a:p>
          <a:p>
            <a:r>
              <a:rPr lang="en-US" sz="1000" b="1" dirty="0">
                <a:solidFill>
                  <a:schemeClr val="tx1"/>
                </a:solidFill>
              </a:rPr>
              <a:t>		                  				</a:t>
            </a:r>
            <a:endParaRPr lang="en-US" sz="1000" b="1" dirty="0" smtClean="0">
              <a:solidFill>
                <a:schemeClr val="tx1"/>
              </a:solidFill>
            </a:endParaRPr>
          </a:p>
          <a:p>
            <a:pPr algn="ctr"/>
            <a:endParaRPr lang="fr-FR" sz="1000" b="1" dirty="0">
              <a:solidFill>
                <a:schemeClr val="tx1"/>
              </a:solidFill>
            </a:endParaRPr>
          </a:p>
        </p:txBody>
      </p:sp>
      <p:sp>
        <p:nvSpPr>
          <p:cNvPr id="12" name="Rectangle 11"/>
          <p:cNvSpPr/>
          <p:nvPr/>
        </p:nvSpPr>
        <p:spPr>
          <a:xfrm>
            <a:off x="0" y="4490953"/>
            <a:ext cx="6848272" cy="1077218"/>
          </a:xfrm>
          <a:prstGeom prst="rect">
            <a:avLst/>
          </a:prstGeom>
        </p:spPr>
        <p:txBody>
          <a:bodyPr wrap="square">
            <a:spAutoFit/>
          </a:bodyPr>
          <a:lstStyle/>
          <a:p>
            <a:r>
              <a:rPr lang="en-US" sz="2400" dirty="0" smtClean="0">
                <a:latin typeface="Century Gothic" panose="020B0502020202020204" pitchFamily="34" charset="0"/>
              </a:rPr>
              <a:t>  </a:t>
            </a:r>
            <a:r>
              <a:rPr lang="fr-FR" sz="2400" dirty="0" smtClean="0">
                <a:latin typeface="Century Gothic" panose="020B0502020202020204" pitchFamily="34" charset="0"/>
              </a:rPr>
              <a:t>Encadré par : </a:t>
            </a:r>
          </a:p>
          <a:p>
            <a:pPr>
              <a:spcAft>
                <a:spcPts val="0"/>
              </a:spcAft>
            </a:pPr>
            <a:r>
              <a:rPr lang="en-US" sz="2000" dirty="0" smtClean="0">
                <a:latin typeface="Century Gothic" panose="020B0502020202020204" pitchFamily="34" charset="0"/>
              </a:rPr>
              <a:t>        M. Mohamed </a:t>
            </a:r>
            <a:r>
              <a:rPr lang="fr-FR" sz="2000" dirty="0" err="1" smtClean="0">
                <a:latin typeface="Century Gothic" panose="020B0502020202020204" pitchFamily="34" charset="0"/>
              </a:rPr>
              <a:t>Tmar</a:t>
            </a:r>
            <a:endParaRPr lang="fr-FR" sz="2000" dirty="0" smtClean="0">
              <a:latin typeface="Century Gothic" panose="020B0502020202020204" pitchFamily="34" charset="0"/>
            </a:endParaRPr>
          </a:p>
          <a:p>
            <a:pPr algn="ctr">
              <a:spcAft>
                <a:spcPts val="0"/>
              </a:spcAft>
            </a:pPr>
            <a:endParaRPr lang="fr-FR" sz="2000" dirty="0">
              <a:latin typeface="Century Gothic" panose="020B0502020202020204" pitchFamily="34" charset="0"/>
            </a:endParaRPr>
          </a:p>
        </p:txBody>
      </p:sp>
      <p:sp>
        <p:nvSpPr>
          <p:cNvPr id="3" name="Rectangle 2"/>
          <p:cNvSpPr/>
          <p:nvPr/>
        </p:nvSpPr>
        <p:spPr>
          <a:xfrm>
            <a:off x="5852160" y="6150114"/>
            <a:ext cx="6339840" cy="400110"/>
          </a:xfrm>
          <a:prstGeom prst="rect">
            <a:avLst/>
          </a:prstGeom>
        </p:spPr>
        <p:txBody>
          <a:bodyPr wrap="square">
            <a:spAutoFit/>
          </a:bodyPr>
          <a:lstStyle/>
          <a:p>
            <a:r>
              <a:rPr lang="fr-FR" sz="2000" dirty="0">
                <a:latin typeface="Century Gothic" panose="020B0502020202020204" pitchFamily="34" charset="0"/>
              </a:rPr>
              <a:t>Élaboré</a:t>
            </a:r>
            <a:r>
              <a:rPr lang="en-US" sz="2000" dirty="0">
                <a:latin typeface="Century Gothic" panose="020B0502020202020204" pitchFamily="34" charset="0"/>
              </a:rPr>
              <a:t> par </a:t>
            </a:r>
            <a:r>
              <a:rPr lang="en-US" sz="2000" dirty="0" smtClean="0">
                <a:latin typeface="Century Gothic" panose="020B0502020202020204" pitchFamily="34" charset="0"/>
              </a:rPr>
              <a:t>:</a:t>
            </a:r>
            <a:r>
              <a:rPr lang="en-US" sz="2000" dirty="0" err="1" smtClean="0">
                <a:latin typeface="Century Gothic" panose="020B0502020202020204" pitchFamily="34" charset="0"/>
              </a:rPr>
              <a:t>Haitham</a:t>
            </a:r>
            <a:r>
              <a:rPr lang="en-US" sz="2000" dirty="0" smtClean="0">
                <a:latin typeface="Century Gothic" panose="020B0502020202020204" pitchFamily="34" charset="0"/>
              </a:rPr>
              <a:t> </a:t>
            </a:r>
            <a:r>
              <a:rPr lang="en-US" sz="2000" dirty="0" err="1" smtClean="0">
                <a:latin typeface="Century Gothic" panose="020B0502020202020204" pitchFamily="34" charset="0"/>
              </a:rPr>
              <a:t>Ghorbel</a:t>
            </a:r>
            <a:r>
              <a:rPr lang="en-US" sz="2000" dirty="0" smtClean="0">
                <a:latin typeface="Century Gothic" panose="020B0502020202020204" pitchFamily="34" charset="0"/>
              </a:rPr>
              <a:t> &amp; Amine </a:t>
            </a:r>
            <a:r>
              <a:rPr lang="en-US" sz="2000" dirty="0" err="1">
                <a:latin typeface="Century Gothic" panose="020B0502020202020204" pitchFamily="34" charset="0"/>
              </a:rPr>
              <a:t>B</a:t>
            </a:r>
            <a:r>
              <a:rPr lang="en-US" sz="2000" dirty="0" err="1" smtClean="0">
                <a:latin typeface="Century Gothic" panose="020B0502020202020204" pitchFamily="34" charset="0"/>
              </a:rPr>
              <a:t>ouazizi</a:t>
            </a:r>
            <a:r>
              <a:rPr lang="en-US" sz="2000" dirty="0" smtClean="0">
                <a:latin typeface="Century Gothic" panose="020B0502020202020204" pitchFamily="34" charset="0"/>
              </a:rPr>
              <a:t> </a:t>
            </a:r>
            <a:endParaRPr lang="fr-FR" sz="2000" dirty="0"/>
          </a:p>
        </p:txBody>
      </p:sp>
      <p:sp>
        <p:nvSpPr>
          <p:cNvPr id="14" name="Rectangle 13"/>
          <p:cNvSpPr/>
          <p:nvPr/>
        </p:nvSpPr>
        <p:spPr>
          <a:xfrm>
            <a:off x="235903" y="6150114"/>
            <a:ext cx="2064989" cy="369332"/>
          </a:xfrm>
          <a:prstGeom prst="rect">
            <a:avLst/>
          </a:prstGeom>
        </p:spPr>
        <p:txBody>
          <a:bodyPr wrap="none">
            <a:spAutoFit/>
          </a:bodyPr>
          <a:lstStyle/>
          <a:p>
            <a:r>
              <a:rPr lang="fr-FR" dirty="0" smtClean="0">
                <a:latin typeface="Century Gothic" panose="020B0502020202020204" pitchFamily="34" charset="0"/>
              </a:rPr>
              <a:t>Jeudi 7 Juin 2018</a:t>
            </a:r>
            <a:endParaRPr lang="fr-FR" dirty="0"/>
          </a:p>
        </p:txBody>
      </p:sp>
      <p:sp>
        <p:nvSpPr>
          <p:cNvPr id="15" name="Rectangle 14"/>
          <p:cNvSpPr/>
          <p:nvPr/>
        </p:nvSpPr>
        <p:spPr>
          <a:xfrm>
            <a:off x="6162425" y="4550039"/>
            <a:ext cx="6575007" cy="1569660"/>
          </a:xfrm>
          <a:prstGeom prst="rect">
            <a:avLst/>
          </a:prstGeom>
        </p:spPr>
        <p:txBody>
          <a:bodyPr wrap="square">
            <a:spAutoFit/>
          </a:bodyPr>
          <a:lstStyle/>
          <a:p>
            <a:r>
              <a:rPr lang="fr-FR" sz="2400" dirty="0">
                <a:latin typeface="Century Gothic" panose="020B0502020202020204" pitchFamily="34" charset="0"/>
              </a:rPr>
              <a:t> Président  : M. </a:t>
            </a:r>
            <a:r>
              <a:rPr lang="fr-FR" sz="2400" dirty="0" err="1" smtClean="0">
                <a:latin typeface="Century Gothic" panose="020B0502020202020204" pitchFamily="34" charset="0"/>
              </a:rPr>
              <a:t>Soufiene</a:t>
            </a:r>
            <a:r>
              <a:rPr lang="fr-FR" sz="2400" dirty="0" smtClean="0">
                <a:latin typeface="Century Gothic" panose="020B0502020202020204" pitchFamily="34" charset="0"/>
              </a:rPr>
              <a:t> </a:t>
            </a:r>
            <a:r>
              <a:rPr lang="fr-FR" sz="2400" dirty="0" err="1" smtClean="0">
                <a:latin typeface="Century Gothic" panose="020B0502020202020204" pitchFamily="34" charset="0"/>
              </a:rPr>
              <a:t>Lajmi</a:t>
            </a:r>
            <a:r>
              <a:rPr lang="fr-FR" sz="2400" dirty="0">
                <a:latin typeface="Century Gothic" panose="020B0502020202020204" pitchFamily="34" charset="0"/>
              </a:rPr>
              <a:t/>
            </a:r>
            <a:br>
              <a:rPr lang="fr-FR" sz="2400" dirty="0">
                <a:latin typeface="Century Gothic" panose="020B0502020202020204" pitchFamily="34" charset="0"/>
              </a:rPr>
            </a:br>
            <a:r>
              <a:rPr lang="fr-FR" sz="2400" dirty="0" smtClean="0">
                <a:latin typeface="Century Gothic" panose="020B0502020202020204" pitchFamily="34" charset="0"/>
              </a:rPr>
              <a:t> </a:t>
            </a:r>
            <a:r>
              <a:rPr lang="fr-FR" sz="2400" dirty="0" err="1" smtClean="0">
                <a:latin typeface="Century Gothic" panose="020B0502020202020204" pitchFamily="34" charset="0"/>
              </a:rPr>
              <a:t>Rappoteur</a:t>
            </a:r>
            <a:r>
              <a:rPr lang="fr-FR" sz="2400" dirty="0" smtClean="0">
                <a:latin typeface="Century Gothic" panose="020B0502020202020204" pitchFamily="34" charset="0"/>
              </a:rPr>
              <a:t>: M. </a:t>
            </a:r>
            <a:r>
              <a:rPr lang="fr-FR" sz="2400" dirty="0" err="1" smtClean="0">
                <a:latin typeface="Century Gothic" panose="020B0502020202020204" pitchFamily="34" charset="0"/>
              </a:rPr>
              <a:t>Azmi</a:t>
            </a:r>
            <a:r>
              <a:rPr lang="fr-FR" sz="2400" dirty="0" smtClean="0">
                <a:latin typeface="Century Gothic" panose="020B0502020202020204" pitchFamily="34" charset="0"/>
              </a:rPr>
              <a:t> </a:t>
            </a:r>
            <a:r>
              <a:rPr lang="fr-FR" sz="2400" dirty="0" err="1" smtClean="0">
                <a:latin typeface="Century Gothic" panose="020B0502020202020204" pitchFamily="34" charset="0"/>
              </a:rPr>
              <a:t>Zouari</a:t>
            </a:r>
            <a:r>
              <a:rPr lang="fr-FR" sz="2400" dirty="0"/>
              <a:t/>
            </a:r>
            <a:br>
              <a:rPr lang="fr-FR" sz="2400" dirty="0"/>
            </a:br>
            <a:r>
              <a:rPr lang="fr-FR" sz="2400" dirty="0"/>
              <a:t/>
            </a:r>
            <a:br>
              <a:rPr lang="fr-FR" sz="2400" dirty="0"/>
            </a:br>
            <a:endParaRPr lang="fr-FR" sz="2400" dirty="0">
              <a:latin typeface="Century Gothic" panose="020B0502020202020204" pitchFamily="34" charset="0"/>
            </a:endParaRPr>
          </a:p>
        </p:txBody>
      </p:sp>
      <p:pic>
        <p:nvPicPr>
          <p:cNvPr id="16" name="Image 11" descr="logoi isims2.psd"/>
          <p:cNvPicPr/>
          <p:nvPr/>
        </p:nvPicPr>
        <p:blipFill>
          <a:blip r:embed="rId4" cstate="print"/>
          <a:srcRect/>
          <a:stretch>
            <a:fillRect/>
          </a:stretch>
        </p:blipFill>
        <p:spPr bwMode="auto">
          <a:xfrm>
            <a:off x="4367014" y="214240"/>
            <a:ext cx="2481258" cy="1308757"/>
          </a:xfrm>
          <a:prstGeom prst="rect">
            <a:avLst/>
          </a:prstGeom>
          <a:noFill/>
          <a:ln w="9525">
            <a:noFill/>
            <a:miter lim="800000"/>
            <a:headEnd/>
            <a:tailEnd/>
          </a:ln>
        </p:spPr>
      </p:pic>
      <p:sp>
        <p:nvSpPr>
          <p:cNvPr id="5" name="Rectangle 4"/>
          <p:cNvSpPr/>
          <p:nvPr/>
        </p:nvSpPr>
        <p:spPr>
          <a:xfrm>
            <a:off x="7302870" y="101701"/>
            <a:ext cx="4889130" cy="1471172"/>
          </a:xfrm>
          <a:prstGeom prst="rect">
            <a:avLst/>
          </a:prstGeom>
        </p:spPr>
        <p:txBody>
          <a:bodyPr wrap="square">
            <a:spAutoFit/>
          </a:bodyPr>
          <a:lstStyle/>
          <a:p>
            <a:pPr algn="ctr">
              <a:lnSpc>
                <a:spcPct val="115000"/>
              </a:lnSpc>
              <a:spcAft>
                <a:spcPts val="0"/>
              </a:spcAft>
            </a:pPr>
            <a:r>
              <a:rPr lang="fr-FR" sz="1600" b="1" dirty="0">
                <a:latin typeface="Arial" panose="020B0604020202020204" pitchFamily="34" charset="0"/>
                <a:ea typeface="Times New Roman" panose="02020603050405020304" pitchFamily="18" charset="0"/>
                <a:cs typeface="Arial" panose="020B0604020202020204" pitchFamily="34" charset="0"/>
              </a:rPr>
              <a:t>Mémoire de stage de Licence </a:t>
            </a:r>
            <a:endParaRPr lang="fr-FR" sz="1600" b="1" dirty="0" smtClean="0">
              <a:latin typeface="Arial" panose="020B0604020202020204" pitchFamily="34" charset="0"/>
              <a:ea typeface="Times New Roman" panose="02020603050405020304" pitchFamily="18" charset="0"/>
              <a:cs typeface="Arial" panose="020B0604020202020204" pitchFamily="34" charset="0"/>
            </a:endParaRPr>
          </a:p>
          <a:p>
            <a:pPr algn="ctr">
              <a:lnSpc>
                <a:spcPct val="115000"/>
              </a:lnSpc>
              <a:spcAft>
                <a:spcPts val="0"/>
              </a:spcAft>
            </a:pPr>
            <a:r>
              <a:rPr lang="fr-FR" sz="1600" b="1" dirty="0" smtClean="0">
                <a:latin typeface="Arial" panose="020B0604020202020204" pitchFamily="34" charset="0"/>
                <a:ea typeface="Times New Roman" panose="02020603050405020304" pitchFamily="18" charset="0"/>
                <a:cs typeface="Arial" panose="020B0604020202020204" pitchFamily="34" charset="0"/>
              </a:rPr>
              <a:t>Fondamentale </a:t>
            </a:r>
            <a:r>
              <a:rPr lang="fr-FR" sz="1600" b="1" dirty="0">
                <a:latin typeface="Arial" panose="020B0604020202020204" pitchFamily="34" charset="0"/>
                <a:ea typeface="Times New Roman" panose="02020603050405020304" pitchFamily="18" charset="0"/>
                <a:cs typeface="Arial" panose="020B0604020202020204" pitchFamily="34" charset="0"/>
              </a:rPr>
              <a:t>en Sciences </a:t>
            </a:r>
            <a:r>
              <a:rPr lang="fr-FR" sz="1600" b="1" dirty="0" smtClean="0">
                <a:latin typeface="Arial" panose="020B0604020202020204" pitchFamily="34" charset="0"/>
                <a:ea typeface="Times New Roman" panose="02020603050405020304" pitchFamily="18" charset="0"/>
                <a:cs typeface="Arial" panose="020B0604020202020204" pitchFamily="34" charset="0"/>
              </a:rPr>
              <a:t>de</a:t>
            </a:r>
          </a:p>
          <a:p>
            <a:pPr algn="ctr">
              <a:lnSpc>
                <a:spcPct val="115000"/>
              </a:lnSpc>
              <a:spcAft>
                <a:spcPts val="0"/>
              </a:spcAft>
            </a:pPr>
            <a:r>
              <a:rPr lang="fr-FR" sz="1600" b="1" dirty="0" smtClean="0">
                <a:latin typeface="Arial" panose="020B0604020202020204" pitchFamily="34" charset="0"/>
                <a:ea typeface="Times New Roman" panose="02020603050405020304" pitchFamily="18" charset="0"/>
                <a:cs typeface="Arial" panose="020B0604020202020204" pitchFamily="34" charset="0"/>
              </a:rPr>
              <a:t> </a:t>
            </a:r>
            <a:r>
              <a:rPr lang="fr-FR" sz="1600" b="1" dirty="0">
                <a:latin typeface="Arial" panose="020B0604020202020204" pitchFamily="34" charset="0"/>
                <a:ea typeface="Times New Roman" panose="02020603050405020304" pitchFamily="18" charset="0"/>
                <a:cs typeface="Arial" panose="020B0604020202020204" pitchFamily="34" charset="0"/>
              </a:rPr>
              <a:t>l’Informatique  </a:t>
            </a:r>
            <a:endParaRPr lang="fr-FR" sz="1600" dirty="0">
              <a:latin typeface="Calibri" panose="020F0502020204030204" pitchFamily="34" charset="0"/>
              <a:ea typeface="Times New Roman" panose="02020603050405020304" pitchFamily="18" charset="0"/>
              <a:cs typeface="Arial" panose="020B0604020202020204" pitchFamily="34" charset="0"/>
            </a:endParaRPr>
          </a:p>
          <a:p>
            <a:pPr algn="ctr">
              <a:lnSpc>
                <a:spcPct val="115000"/>
              </a:lnSpc>
              <a:spcAft>
                <a:spcPts val="0"/>
              </a:spcAft>
            </a:pPr>
            <a:r>
              <a:rPr lang="fr-FR" sz="1600" b="1" i="1" dirty="0">
                <a:latin typeface="Arial" panose="020B0604020202020204" pitchFamily="34" charset="0"/>
                <a:ea typeface="Times New Roman" panose="02020603050405020304" pitchFamily="18" charset="0"/>
                <a:cs typeface="Arial" panose="020B0604020202020204" pitchFamily="34" charset="0"/>
              </a:rPr>
              <a:t>Sciences et Technologies </a:t>
            </a:r>
            <a:r>
              <a:rPr lang="fr-FR" sz="1600" b="1" i="1" dirty="0" smtClean="0">
                <a:latin typeface="Arial" panose="020B0604020202020204" pitchFamily="34" charset="0"/>
                <a:ea typeface="Times New Roman" panose="02020603050405020304" pitchFamily="18" charset="0"/>
                <a:cs typeface="Arial" panose="020B0604020202020204" pitchFamily="34" charset="0"/>
              </a:rPr>
              <a:t> </a:t>
            </a:r>
            <a:r>
              <a:rPr lang="fr-FR" sz="1600" b="1" i="1" dirty="0">
                <a:latin typeface="Arial" panose="020B0604020202020204" pitchFamily="34" charset="0"/>
                <a:ea typeface="Times New Roman" panose="02020603050405020304" pitchFamily="18" charset="0"/>
                <a:cs typeface="Arial" panose="020B0604020202020204" pitchFamily="34" charset="0"/>
              </a:rPr>
              <a:t> </a:t>
            </a:r>
            <a:r>
              <a:rPr lang="fr-FR" sz="1600" dirty="0">
                <a:latin typeface="Arial" panose="020B0604020202020204" pitchFamily="34" charset="0"/>
                <a:ea typeface="Times New Roman" panose="02020603050405020304" pitchFamily="18" charset="0"/>
                <a:cs typeface="Times New Roman" panose="02020603050405020304" pitchFamily="18" charset="0"/>
              </a:rPr>
              <a:t> </a:t>
            </a:r>
            <a:endParaRPr lang="fr-FR" sz="1600" dirty="0">
              <a:latin typeface="Calibri" panose="020F0502020204030204" pitchFamily="34" charset="0"/>
              <a:ea typeface="Times New Roman" panose="02020603050405020304" pitchFamily="18" charset="0"/>
              <a:cs typeface="Arial" panose="020B0604020202020204" pitchFamily="34" charset="0"/>
            </a:endParaRPr>
          </a:p>
          <a:p>
            <a:pPr algn="ctr"/>
            <a:r>
              <a:rPr lang="fr-FR" sz="1600" b="1" dirty="0">
                <a:latin typeface="Arial" panose="020B0604020202020204" pitchFamily="34" charset="0"/>
                <a:ea typeface="Times New Roman" panose="02020603050405020304" pitchFamily="18" charset="0"/>
                <a:cs typeface="Times New Roman" panose="02020603050405020304" pitchFamily="18" charset="0"/>
              </a:rPr>
              <a:t>N° d’ordre:</a:t>
            </a:r>
            <a:r>
              <a:rPr lang="fr-FR" sz="1600" b="1"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2018-34 </a:t>
            </a:r>
            <a:endParaRPr lang="fr-FR" sz="1600" dirty="0"/>
          </a:p>
        </p:txBody>
      </p:sp>
      <p:sp>
        <p:nvSpPr>
          <p:cNvPr id="27" name="Rectangle 12"/>
          <p:cNvSpPr>
            <a:spLocks noChangeArrowheads="1"/>
          </p:cNvSpPr>
          <p:nvPr/>
        </p:nvSpPr>
        <p:spPr bwMode="auto">
          <a:xfrm>
            <a:off x="0" y="82377"/>
            <a:ext cx="3092335"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République Tunisienne</a:t>
            </a:r>
            <a:endParaRPr kumimoji="0" lang="fr-FR" sz="2000" b="1"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Ministère de l’Enseignement</a:t>
            </a:r>
            <a:r>
              <a:rPr kumimoji="0" lang="fr-FR" sz="1400" b="1" i="0" u="none" strike="noStrike" cap="none" normalizeH="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a:t>
            </a:r>
            <a:r>
              <a:rPr kumimoji="0" lang="fr-FR"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Supérieur </a:t>
            </a:r>
            <a:endParaRPr kumimoji="0" lang="fr-FR" sz="2000" b="1"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et de la Recherche Scientifique</a:t>
            </a:r>
            <a:endParaRPr kumimoji="0" lang="fr-FR" sz="20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cxnSp>
        <p:nvCxnSpPr>
          <p:cNvPr id="28" name="Line 57"/>
          <p:cNvCxnSpPr>
            <a:cxnSpLocks noChangeShapeType="1"/>
          </p:cNvCxnSpPr>
          <p:nvPr/>
        </p:nvCxnSpPr>
        <p:spPr bwMode="auto">
          <a:xfrm>
            <a:off x="1150311" y="819240"/>
            <a:ext cx="791712" cy="18047"/>
          </a:xfrm>
          <a:prstGeom prst="line">
            <a:avLst/>
          </a:prstGeom>
          <a:noFill/>
          <a:ln w="25400" cmpd="dbl">
            <a:solidFill>
              <a:srgbClr val="000000"/>
            </a:solidFill>
            <a:round/>
            <a:headEnd/>
            <a:tailEnd/>
          </a:ln>
          <a:extLst>
            <a:ext uri="{909E8E84-426E-40DD-AFC4-6F175D3DCCD1}">
              <a14:hiddenFill xmlns:a14="http://schemas.microsoft.com/office/drawing/2010/main">
                <a:noFill/>
              </a14:hiddenFill>
            </a:ext>
          </a:extLst>
        </p:spPr>
      </p:cxnSp>
      <p:sp>
        <p:nvSpPr>
          <p:cNvPr id="29" name="Rectangle 13"/>
          <p:cNvSpPr>
            <a:spLocks noChangeArrowheads="1"/>
          </p:cNvSpPr>
          <p:nvPr/>
        </p:nvSpPr>
        <p:spPr bwMode="auto">
          <a:xfrm>
            <a:off x="-124369" y="282023"/>
            <a:ext cx="3341072"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dirty="0" smtClean="0">
                <a:ln>
                  <a:noFill/>
                </a:ln>
                <a:solidFill>
                  <a:schemeClr val="tx1"/>
                </a:solidFill>
                <a:effectLst/>
                <a:latin typeface="Arial" panose="020B0604020202020204" pitchFamily="34" charset="0"/>
              </a:rPr>
              <a:t/>
            </a:r>
            <a:br>
              <a:rPr kumimoji="0" lang="fr-FR" sz="1800" b="0" i="0" u="none" strike="noStrike" cap="none" normalizeH="0" baseline="0" dirty="0" smtClean="0">
                <a:ln>
                  <a:noFill/>
                </a:ln>
                <a:solidFill>
                  <a:schemeClr val="tx1"/>
                </a:solidFill>
                <a:effectLst/>
                <a:latin typeface="Arial" panose="020B0604020202020204" pitchFamily="34" charset="0"/>
              </a:rPr>
            </a:br>
            <a:endParaRPr kumimoji="0" lang="fr-FR" sz="18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Université de Sfax</a:t>
            </a:r>
            <a:endParaRPr kumimoji="0" lang="fr-FR" sz="2000" b="1"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Institut Supérieur d’Informatique</a:t>
            </a:r>
            <a:endParaRPr kumimoji="0" lang="fr-FR" sz="2000" b="1"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et de </a:t>
            </a:r>
            <a:r>
              <a:rPr kumimoji="0" lang="fr-FR" sz="1400" b="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Multimédia</a:t>
            </a:r>
            <a:r>
              <a:rPr kumimoji="0" lang="fr-FR"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de Sfax</a:t>
            </a:r>
            <a:endParaRPr kumimoji="0" lang="fr-FR" sz="36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98226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44953" y="5610805"/>
            <a:ext cx="4053361" cy="646331"/>
          </a:xfrm>
          <a:prstGeom prst="rect">
            <a:avLst/>
          </a:prstGeom>
        </p:spPr>
        <p:txBody>
          <a:bodyPr wrap="square">
            <a:spAutoFit/>
          </a:bodyPr>
          <a:lstStyle/>
          <a:p>
            <a:r>
              <a:rPr lang="fr-FR" b="1" dirty="0">
                <a:solidFill>
                  <a:schemeClr val="bg1"/>
                </a:solidFill>
                <a:latin typeface="NimbusRomNo9L-Medi"/>
              </a:rPr>
              <a:t>Études et </a:t>
            </a:r>
            <a:r>
              <a:rPr lang="fr-FR" b="1" dirty="0" smtClean="0">
                <a:solidFill>
                  <a:schemeClr val="bg1"/>
                </a:solidFill>
                <a:latin typeface="NimbusRomNo9L-Medi"/>
              </a:rPr>
              <a:t>Conseils des</a:t>
            </a:r>
          </a:p>
          <a:p>
            <a:r>
              <a:rPr lang="fr-FR" b="1" dirty="0" smtClean="0">
                <a:solidFill>
                  <a:schemeClr val="bg1"/>
                </a:solidFill>
                <a:latin typeface="NimbusRomNo9L-Medi"/>
              </a:rPr>
              <a:t> solutions informatiques</a:t>
            </a:r>
            <a:endParaRPr lang="fr-FR" b="1" dirty="0">
              <a:solidFill>
                <a:schemeClr val="bg1"/>
              </a:solidFill>
            </a:endParaRPr>
          </a:p>
        </p:txBody>
      </p:sp>
      <p:sp>
        <p:nvSpPr>
          <p:cNvPr id="39" name="Espace réservé du numéro de diapositive 38"/>
          <p:cNvSpPr>
            <a:spLocks noGrp="1"/>
          </p:cNvSpPr>
          <p:nvPr>
            <p:ph type="sldNum" sz="quarter" idx="12"/>
          </p:nvPr>
        </p:nvSpPr>
        <p:spPr>
          <a:xfrm>
            <a:off x="9645845" y="6364037"/>
            <a:ext cx="2438400" cy="365125"/>
          </a:xfrm>
        </p:spPr>
        <p:txBody>
          <a:bodyPr/>
          <a:lstStyle/>
          <a:p>
            <a:fld id="{BF4A28E8-094C-C143-8659-A24A62521A25}" type="slidenum">
              <a:rPr lang="fr-FR" sz="1800" b="1" smtClean="0">
                <a:solidFill>
                  <a:schemeClr val="tx1">
                    <a:lumMod val="95000"/>
                    <a:lumOff val="5000"/>
                  </a:schemeClr>
                </a:solidFill>
              </a:rPr>
              <a:pPr/>
              <a:t>10</a:t>
            </a:fld>
            <a:endParaRPr lang="fr-FR" sz="1800" b="1" dirty="0">
              <a:solidFill>
                <a:schemeClr val="tx1">
                  <a:lumMod val="95000"/>
                  <a:lumOff val="5000"/>
                </a:schemeClr>
              </a:solidFill>
            </a:endParaRPr>
          </a:p>
        </p:txBody>
      </p:sp>
      <p:sp>
        <p:nvSpPr>
          <p:cNvPr id="11" name="Rectangle 10"/>
          <p:cNvSpPr/>
          <p:nvPr/>
        </p:nvSpPr>
        <p:spPr>
          <a:xfrm>
            <a:off x="95672" y="1312110"/>
            <a:ext cx="2615331" cy="369332"/>
          </a:xfrm>
          <a:prstGeom prst="rect">
            <a:avLst/>
          </a:prstGeom>
        </p:spPr>
        <p:txBody>
          <a:bodyPr wrap="none">
            <a:spAutoFit/>
          </a:bodyPr>
          <a:lstStyle/>
          <a:p>
            <a:r>
              <a:rPr lang="fr-FR" dirty="0" smtClean="0">
                <a:solidFill>
                  <a:srgbClr val="203C5A"/>
                </a:solidFill>
              </a:rPr>
              <a:t>1-Description de l’existant</a:t>
            </a:r>
            <a:endParaRPr lang="fr-FR" dirty="0">
              <a:solidFill>
                <a:srgbClr val="203C5A"/>
              </a:solidFill>
            </a:endParaRPr>
          </a:p>
        </p:txBody>
      </p:sp>
      <p:sp>
        <p:nvSpPr>
          <p:cNvPr id="23" name="TextBox 26"/>
          <p:cNvSpPr txBox="1"/>
          <p:nvPr/>
        </p:nvSpPr>
        <p:spPr>
          <a:xfrm>
            <a:off x="2612571" y="563674"/>
            <a:ext cx="5422006" cy="523220"/>
          </a:xfrm>
          <a:prstGeom prst="rect">
            <a:avLst/>
          </a:prstGeom>
          <a:noFill/>
          <a:ln w="3175">
            <a:noFill/>
          </a:ln>
        </p:spPr>
        <p:txBody>
          <a:bodyPr wrap="square" rtlCol="0">
            <a:spAutoFit/>
          </a:bodyPr>
          <a:lstStyle/>
          <a:p>
            <a:r>
              <a:rPr lang="fr-FR" sz="1400" dirty="0">
                <a:solidFill>
                  <a:schemeClr val="bg1">
                    <a:lumMod val="85000"/>
                  </a:schemeClr>
                </a:solidFill>
              </a:rPr>
              <a:t>Organisme d’accueil </a:t>
            </a:r>
            <a:r>
              <a:rPr lang="fr-FR" sz="1400" dirty="0" smtClean="0">
                <a:solidFill>
                  <a:schemeClr val="bg1">
                    <a:lumMod val="85000"/>
                  </a:schemeClr>
                </a:solidFill>
              </a:rPr>
              <a:t>|</a:t>
            </a:r>
            <a:r>
              <a:rPr lang="fr-FR" sz="1400" dirty="0" smtClean="0"/>
              <a:t>Existant</a:t>
            </a:r>
            <a:r>
              <a:rPr lang="fr-FR" sz="1400" dirty="0" smtClean="0">
                <a:solidFill>
                  <a:schemeClr val="bg1">
                    <a:lumMod val="85000"/>
                  </a:schemeClr>
                </a:solidFill>
              </a:rPr>
              <a:t>| Solution</a:t>
            </a:r>
            <a:endParaRPr lang="fr-FR" sz="1400" dirty="0">
              <a:solidFill>
                <a:schemeClr val="bg1">
                  <a:lumMod val="85000"/>
                </a:schemeClr>
              </a:solidFill>
            </a:endParaRPr>
          </a:p>
          <a:p>
            <a:r>
              <a:rPr lang="fr-FR" sz="1400" dirty="0" smtClean="0"/>
              <a:t> </a:t>
            </a:r>
            <a:endParaRPr lang="fr-FR" sz="1400" dirty="0"/>
          </a:p>
        </p:txBody>
      </p:sp>
      <p:cxnSp>
        <p:nvCxnSpPr>
          <p:cNvPr id="25" name="Connecteur droit 24"/>
          <p:cNvCxnSpPr/>
          <p:nvPr/>
        </p:nvCxnSpPr>
        <p:spPr>
          <a:xfrm>
            <a:off x="2612571" y="878651"/>
            <a:ext cx="3024000" cy="22025"/>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sp>
        <p:nvSpPr>
          <p:cNvPr id="26" name="Triangle isocèle 25"/>
          <p:cNvSpPr/>
          <p:nvPr/>
        </p:nvSpPr>
        <p:spPr>
          <a:xfrm>
            <a:off x="4512003" y="921097"/>
            <a:ext cx="216000"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12766" y="2711116"/>
            <a:ext cx="7599603" cy="3764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0"/>
          <p:cNvGrpSpPr/>
          <p:nvPr/>
        </p:nvGrpSpPr>
        <p:grpSpPr>
          <a:xfrm>
            <a:off x="202243" y="1769312"/>
            <a:ext cx="6647736" cy="765921"/>
            <a:chOff x="4773988" y="1500363"/>
            <a:chExt cx="3702050" cy="1066800"/>
          </a:xfrm>
          <a:solidFill>
            <a:srgbClr val="1C6E92"/>
          </a:solidFill>
        </p:grpSpPr>
        <p:sp>
          <p:nvSpPr>
            <p:cNvPr id="13" name="AutoShape 5"/>
            <p:cNvSpPr>
              <a:spLocks noChangeArrowheads="1"/>
            </p:cNvSpPr>
            <p:nvPr/>
          </p:nvSpPr>
          <p:spPr bwMode="gray">
            <a:xfrm>
              <a:off x="4773988" y="1500363"/>
              <a:ext cx="3702050" cy="1066800"/>
            </a:xfrm>
            <a:prstGeom prst="roundRect">
              <a:avLst>
                <a:gd name="adj" fmla="val 11921"/>
              </a:avLst>
            </a:prstGeom>
            <a:grp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fr-FR"/>
            </a:p>
          </p:txBody>
        </p:sp>
        <p:pic>
          <p:nvPicPr>
            <p:cNvPr id="14" name="Picture 6" descr="Picture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8318" y="1605563"/>
              <a:ext cx="552135" cy="849070"/>
            </a:xfrm>
            <a:prstGeom prst="rect">
              <a:avLst/>
            </a:prstGeom>
            <a:grpFill/>
            <a:extLst/>
          </p:spPr>
          <p:style>
            <a:lnRef idx="2">
              <a:schemeClr val="accent1">
                <a:shade val="50000"/>
              </a:schemeClr>
            </a:lnRef>
            <a:fillRef idx="1">
              <a:schemeClr val="accent1"/>
            </a:fillRef>
            <a:effectRef idx="0">
              <a:schemeClr val="accent1"/>
            </a:effectRef>
            <a:fontRef idx="minor">
              <a:schemeClr val="lt1"/>
            </a:fontRef>
          </p:style>
        </p:pic>
      </p:grpSp>
      <p:sp>
        <p:nvSpPr>
          <p:cNvPr id="15" name="Rectangle 14"/>
          <p:cNvSpPr/>
          <p:nvPr/>
        </p:nvSpPr>
        <p:spPr>
          <a:xfrm>
            <a:off x="728022" y="1850044"/>
            <a:ext cx="3736664" cy="461665"/>
          </a:xfrm>
          <a:prstGeom prst="rect">
            <a:avLst/>
          </a:prstGeom>
        </p:spPr>
        <p:txBody>
          <a:bodyPr wrap="none">
            <a:spAutoFit/>
          </a:bodyPr>
          <a:lstStyle/>
          <a:p>
            <a:r>
              <a:rPr lang="fr-FR" sz="2400" dirty="0" smtClean="0">
                <a:solidFill>
                  <a:schemeClr val="bg1"/>
                </a:solidFill>
              </a:rPr>
              <a:t>Utilisation de plusieurs sites </a:t>
            </a:r>
          </a:p>
        </p:txBody>
      </p:sp>
      <p:graphicFrame>
        <p:nvGraphicFramePr>
          <p:cNvPr id="16" name="Tableau 15"/>
          <p:cNvGraphicFramePr>
            <a:graphicFrameLocks noGrp="1"/>
          </p:cNvGraphicFramePr>
          <p:nvPr>
            <p:extLst>
              <p:ext uri="{D42A27DB-BD31-4B8C-83A1-F6EECF244321}">
                <p14:modId xmlns:p14="http://schemas.microsoft.com/office/powerpoint/2010/main" val="3145343832"/>
              </p:ext>
            </p:extLst>
          </p:nvPr>
        </p:nvGraphicFramePr>
        <p:xfrm>
          <a:off x="0" y="0"/>
          <a:ext cx="12188643" cy="518160"/>
        </p:xfrm>
        <a:graphic>
          <a:graphicData uri="http://schemas.openxmlformats.org/drawingml/2006/table">
            <a:tbl>
              <a:tblPr firstRow="1" bandRow="1">
                <a:tableStyleId>{69CF1AB2-1976-4502-BF36-3FF5EA218861}</a:tableStyleId>
              </a:tblPr>
              <a:tblGrid>
                <a:gridCol w="1636295"/>
                <a:gridCol w="2943033"/>
                <a:gridCol w="2238567"/>
                <a:gridCol w="2149642"/>
                <a:gridCol w="1416646"/>
                <a:gridCol w="1804460"/>
              </a:tblGrid>
              <a:tr h="481263">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800" b="1" kern="1200" dirty="0" smtClean="0">
                          <a:solidFill>
                            <a:schemeClr val="bg1"/>
                          </a:solidFill>
                          <a:latin typeface="+mn-lt"/>
                          <a:ea typeface="+mn-ea"/>
                          <a:cs typeface="+mn-cs"/>
                        </a:rPr>
                        <a:t>Spécification des besoins</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Analyse fonctionnelle</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Analyse et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Tree>
    <p:custDataLst>
      <p:tags r:id="rId1"/>
    </p:custDataLst>
    <p:extLst>
      <p:ext uri="{BB962C8B-B14F-4D97-AF65-F5344CB8AC3E}">
        <p14:creationId xmlns:p14="http://schemas.microsoft.com/office/powerpoint/2010/main" val="2267623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632190" y="6331626"/>
            <a:ext cx="2438400" cy="365125"/>
          </a:xfrm>
        </p:spPr>
        <p:txBody>
          <a:bodyPr/>
          <a:lstStyle/>
          <a:p>
            <a:fld id="{BF4A28E8-094C-C143-8659-A24A62521A25}" type="slidenum">
              <a:rPr lang="fr-FR" sz="1800" b="1" smtClean="0">
                <a:solidFill>
                  <a:schemeClr val="tx1">
                    <a:lumMod val="95000"/>
                    <a:lumOff val="5000"/>
                  </a:schemeClr>
                </a:solidFill>
              </a:rPr>
              <a:pPr/>
              <a:t>11</a:t>
            </a:fld>
            <a:endParaRPr lang="fr-FR" sz="1800" b="1" dirty="0">
              <a:solidFill>
                <a:schemeClr val="tx1">
                  <a:lumMod val="95000"/>
                  <a:lumOff val="5000"/>
                </a:schemeClr>
              </a:solidFill>
            </a:endParaRPr>
          </a:p>
        </p:txBody>
      </p:sp>
      <p:sp>
        <p:nvSpPr>
          <p:cNvPr id="7" name="Rectangle 6"/>
          <p:cNvSpPr/>
          <p:nvPr/>
        </p:nvSpPr>
        <p:spPr>
          <a:xfrm>
            <a:off x="95672" y="1312110"/>
            <a:ext cx="2351862" cy="369332"/>
          </a:xfrm>
          <a:prstGeom prst="rect">
            <a:avLst/>
          </a:prstGeom>
        </p:spPr>
        <p:txBody>
          <a:bodyPr wrap="none">
            <a:spAutoFit/>
          </a:bodyPr>
          <a:lstStyle/>
          <a:p>
            <a:r>
              <a:rPr lang="fr-FR" dirty="0">
                <a:solidFill>
                  <a:srgbClr val="203C5A"/>
                </a:solidFill>
              </a:rPr>
              <a:t>2</a:t>
            </a:r>
            <a:r>
              <a:rPr lang="fr-FR" dirty="0" smtClean="0">
                <a:solidFill>
                  <a:srgbClr val="203C5A"/>
                </a:solidFill>
              </a:rPr>
              <a:t>-</a:t>
            </a:r>
            <a:r>
              <a:rPr lang="fr-FR" dirty="0" smtClean="0">
                <a:latin typeface="Arial" pitchFamily="34" charset="0"/>
                <a:cs typeface="Arial" pitchFamily="34" charset="0"/>
              </a:rPr>
              <a:t> </a:t>
            </a:r>
            <a:r>
              <a:rPr lang="fr-FR" dirty="0">
                <a:solidFill>
                  <a:srgbClr val="203C5A"/>
                </a:solidFill>
              </a:rPr>
              <a:t>Critique</a:t>
            </a:r>
            <a:r>
              <a:rPr lang="fr-FR" dirty="0" smtClean="0">
                <a:solidFill>
                  <a:srgbClr val="203C5A"/>
                </a:solidFill>
              </a:rPr>
              <a:t> de l’existant</a:t>
            </a:r>
            <a:endParaRPr lang="fr-FR" dirty="0">
              <a:solidFill>
                <a:srgbClr val="203C5A"/>
              </a:solidFill>
            </a:endParaRPr>
          </a:p>
        </p:txBody>
      </p:sp>
      <p:pic>
        <p:nvPicPr>
          <p:cNvPr id="11" name="Image 10"/>
          <p:cNvPicPr>
            <a:picLocks noChangeAspect="1"/>
          </p:cNvPicPr>
          <p:nvPr/>
        </p:nvPicPr>
        <p:blipFill>
          <a:blip r:embed="rId4"/>
          <a:stretch>
            <a:fillRect/>
          </a:stretch>
        </p:blipFill>
        <p:spPr>
          <a:xfrm>
            <a:off x="2371456" y="1359828"/>
            <a:ext cx="7600950" cy="5498172"/>
          </a:xfrm>
          <a:prstGeom prst="rect">
            <a:avLst/>
          </a:prstGeom>
        </p:spPr>
      </p:pic>
      <p:sp>
        <p:nvSpPr>
          <p:cNvPr id="12" name="ZoneTexte 11"/>
          <p:cNvSpPr txBox="1"/>
          <p:nvPr/>
        </p:nvSpPr>
        <p:spPr>
          <a:xfrm>
            <a:off x="2903798" y="1699467"/>
            <a:ext cx="6536267" cy="2862322"/>
          </a:xfrm>
          <a:prstGeom prst="rect">
            <a:avLst/>
          </a:prstGeom>
          <a:noFill/>
        </p:spPr>
        <p:txBody>
          <a:bodyPr wrap="square" rtlCol="0">
            <a:spAutoFit/>
          </a:bodyPr>
          <a:lstStyle/>
          <a:p>
            <a:pPr algn="ctr"/>
            <a:r>
              <a:rPr lang="fr-FR" sz="2000" dirty="0"/>
              <a:t>Pour cela, nous trouvons cette situation inefficace et </a:t>
            </a:r>
            <a:r>
              <a:rPr lang="fr-FR" sz="2000" dirty="0" smtClean="0"/>
              <a:t>difficile utiliser </a:t>
            </a:r>
            <a:r>
              <a:rPr lang="fr-FR" sz="2000" dirty="0"/>
              <a:t>pour les recruteurs et les </a:t>
            </a:r>
            <a:r>
              <a:rPr lang="fr-FR" sz="2000" dirty="0" smtClean="0"/>
              <a:t>candidats vu les problèmes suivants:</a:t>
            </a:r>
          </a:p>
          <a:p>
            <a:pPr marL="342900" indent="-342900">
              <a:buFont typeface="Arial" panose="020B0604020202020204" pitchFamily="34" charset="0"/>
              <a:buChar char="•"/>
            </a:pPr>
            <a:r>
              <a:rPr lang="fr-FR" sz="2000" dirty="0" smtClean="0">
                <a:solidFill>
                  <a:srgbClr val="203C5A"/>
                </a:solidFill>
                <a:latin typeface="Baskerville Old Face" panose="02020602080505020303" pitchFamily="18" charset="0"/>
              </a:rPr>
              <a:t>Une navigation difficile.</a:t>
            </a:r>
          </a:p>
          <a:p>
            <a:pPr marL="342900" indent="-342900">
              <a:buFont typeface="Arial" panose="020B0604020202020204" pitchFamily="34" charset="0"/>
              <a:buChar char="•"/>
            </a:pPr>
            <a:r>
              <a:rPr lang="fr-FR" sz="2000" dirty="0" smtClean="0">
                <a:solidFill>
                  <a:srgbClr val="203C5A"/>
                </a:solidFill>
                <a:latin typeface="Baskerville Old Face" panose="02020602080505020303" pitchFamily="18" charset="0"/>
              </a:rPr>
              <a:t>Impossibilité de gérer les candidats à évaluer.</a:t>
            </a:r>
          </a:p>
          <a:p>
            <a:pPr marL="342900" indent="-342900">
              <a:buFont typeface="Arial" panose="020B0604020202020204" pitchFamily="34" charset="0"/>
              <a:buChar char="•"/>
            </a:pPr>
            <a:r>
              <a:rPr lang="fr-FR" sz="2000" dirty="0" smtClean="0">
                <a:solidFill>
                  <a:srgbClr val="203C5A"/>
                </a:solidFill>
                <a:latin typeface="Baskerville Old Face" panose="02020602080505020303" pitchFamily="18" charset="0"/>
              </a:rPr>
              <a:t>Difficulté de déplacement vers les locaux des entreprises.</a:t>
            </a:r>
          </a:p>
          <a:p>
            <a:pPr marL="342900" indent="-342900">
              <a:buFont typeface="Arial" panose="020B0604020202020204" pitchFamily="34" charset="0"/>
              <a:buChar char="•"/>
            </a:pPr>
            <a:r>
              <a:rPr lang="fr-FR" sz="2000" dirty="0" smtClean="0">
                <a:solidFill>
                  <a:srgbClr val="203C5A"/>
                </a:solidFill>
                <a:latin typeface="Baskerville Old Face" panose="02020602080505020303" pitchFamily="18" charset="0"/>
              </a:rPr>
              <a:t>Difficultés de recherche des compétences.</a:t>
            </a:r>
          </a:p>
          <a:p>
            <a:pPr marL="342900" indent="-342900">
              <a:buFont typeface="Arial" panose="020B0604020202020204" pitchFamily="34" charset="0"/>
              <a:buChar char="•"/>
            </a:pPr>
            <a:r>
              <a:rPr lang="fr-FR" sz="2000" dirty="0" smtClean="0">
                <a:solidFill>
                  <a:srgbClr val="203C5A"/>
                </a:solidFill>
                <a:latin typeface="Baskerville Old Face" panose="02020602080505020303" pitchFamily="18" charset="0"/>
              </a:rPr>
              <a:t>Pertes de dossiers suite au nombre volumineux des candidats et recruteurs.</a:t>
            </a:r>
            <a:endParaRPr lang="fr-FR" sz="2000" dirty="0">
              <a:solidFill>
                <a:srgbClr val="203C5A"/>
              </a:solidFill>
              <a:latin typeface="Baskerville Old Face" panose="02020602080505020303" pitchFamily="18" charset="0"/>
            </a:endParaRPr>
          </a:p>
        </p:txBody>
      </p:sp>
      <p:pic>
        <p:nvPicPr>
          <p:cNvPr id="2" name="Image 1"/>
          <p:cNvPicPr>
            <a:picLocks noChangeAspect="1"/>
          </p:cNvPicPr>
          <p:nvPr/>
        </p:nvPicPr>
        <p:blipFill>
          <a:blip r:embed="rId5"/>
          <a:stretch>
            <a:fillRect/>
          </a:stretch>
        </p:blipFill>
        <p:spPr>
          <a:xfrm rot="312717">
            <a:off x="1602265" y="4691898"/>
            <a:ext cx="1904497" cy="1989141"/>
          </a:xfrm>
          <a:prstGeom prst="rect">
            <a:avLst/>
          </a:prstGeom>
        </p:spPr>
      </p:pic>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25870" flipH="1">
            <a:off x="8819804" y="4436420"/>
            <a:ext cx="1956136" cy="2186673"/>
          </a:xfrm>
          <a:prstGeom prst="rect">
            <a:avLst/>
          </a:prstGeom>
        </p:spPr>
      </p:pic>
      <p:sp>
        <p:nvSpPr>
          <p:cNvPr id="8" name="ZoneTexte 7"/>
          <p:cNvSpPr txBox="1"/>
          <p:nvPr/>
        </p:nvSpPr>
        <p:spPr>
          <a:xfrm rot="20725870">
            <a:off x="8528564" y="4165676"/>
            <a:ext cx="2020105" cy="461665"/>
          </a:xfrm>
          <a:prstGeom prst="rect">
            <a:avLst/>
          </a:prstGeom>
          <a:noFill/>
        </p:spPr>
        <p:txBody>
          <a:bodyPr wrap="none" rtlCol="0">
            <a:spAutoFit/>
          </a:bodyPr>
          <a:lstStyle/>
          <a:p>
            <a:r>
              <a:rPr lang="fr-FR" b="1" dirty="0" smtClean="0">
                <a:solidFill>
                  <a:schemeClr val="accent1">
                    <a:lumMod val="75000"/>
                  </a:schemeClr>
                </a:solidFill>
              </a:rPr>
              <a:t>Qui, à qui, quand </a:t>
            </a:r>
            <a:r>
              <a:rPr lang="fr-FR" sz="2400" b="1" dirty="0" smtClean="0">
                <a:solidFill>
                  <a:schemeClr val="accent1">
                    <a:lumMod val="75000"/>
                  </a:schemeClr>
                </a:solidFill>
              </a:rPr>
              <a:t>?</a:t>
            </a:r>
            <a:endParaRPr lang="fr-FR" sz="2400" b="1" dirty="0">
              <a:solidFill>
                <a:schemeClr val="accent1">
                  <a:lumMod val="75000"/>
                </a:schemeClr>
              </a:solidFill>
            </a:endParaRPr>
          </a:p>
        </p:txBody>
      </p:sp>
      <p:sp>
        <p:nvSpPr>
          <p:cNvPr id="16" name="TextBox 26"/>
          <p:cNvSpPr txBox="1"/>
          <p:nvPr/>
        </p:nvSpPr>
        <p:spPr>
          <a:xfrm>
            <a:off x="2554514" y="563674"/>
            <a:ext cx="5422006" cy="523220"/>
          </a:xfrm>
          <a:prstGeom prst="rect">
            <a:avLst/>
          </a:prstGeom>
          <a:noFill/>
          <a:ln w="3175">
            <a:noFill/>
          </a:ln>
        </p:spPr>
        <p:txBody>
          <a:bodyPr wrap="square" rtlCol="0">
            <a:spAutoFit/>
          </a:bodyPr>
          <a:lstStyle/>
          <a:p>
            <a:r>
              <a:rPr lang="fr-FR" sz="1400" dirty="0">
                <a:solidFill>
                  <a:schemeClr val="bg1">
                    <a:lumMod val="85000"/>
                  </a:schemeClr>
                </a:solidFill>
              </a:rPr>
              <a:t>Organisme d’accueil </a:t>
            </a:r>
            <a:r>
              <a:rPr lang="fr-FR" sz="1400" dirty="0" smtClean="0">
                <a:solidFill>
                  <a:schemeClr val="bg1">
                    <a:lumMod val="85000"/>
                  </a:schemeClr>
                </a:solidFill>
              </a:rPr>
              <a:t>|</a:t>
            </a:r>
            <a:r>
              <a:rPr lang="fr-FR" sz="1400" dirty="0" smtClean="0"/>
              <a:t>Existant</a:t>
            </a:r>
            <a:r>
              <a:rPr lang="fr-FR" sz="1400" dirty="0" smtClean="0">
                <a:solidFill>
                  <a:schemeClr val="bg1">
                    <a:lumMod val="85000"/>
                  </a:schemeClr>
                </a:solidFill>
              </a:rPr>
              <a:t>| Solution</a:t>
            </a:r>
            <a:endParaRPr lang="fr-FR" sz="1400" dirty="0">
              <a:solidFill>
                <a:schemeClr val="bg1">
                  <a:lumMod val="85000"/>
                </a:schemeClr>
              </a:solidFill>
            </a:endParaRPr>
          </a:p>
          <a:p>
            <a:r>
              <a:rPr lang="fr-FR" sz="1400" dirty="0" smtClean="0"/>
              <a:t> </a:t>
            </a:r>
            <a:endParaRPr lang="fr-FR" sz="1400" dirty="0"/>
          </a:p>
        </p:txBody>
      </p:sp>
      <p:cxnSp>
        <p:nvCxnSpPr>
          <p:cNvPr id="17" name="Connecteur droit 16"/>
          <p:cNvCxnSpPr/>
          <p:nvPr/>
        </p:nvCxnSpPr>
        <p:spPr>
          <a:xfrm flipV="1">
            <a:off x="2481943" y="870857"/>
            <a:ext cx="3047998" cy="7794"/>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sp>
        <p:nvSpPr>
          <p:cNvPr id="18" name="Triangle isocèle 17"/>
          <p:cNvSpPr/>
          <p:nvPr/>
        </p:nvSpPr>
        <p:spPr>
          <a:xfrm>
            <a:off x="4323315" y="921097"/>
            <a:ext cx="216000"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3" name="Tableau 12"/>
          <p:cNvGraphicFramePr>
            <a:graphicFrameLocks noGrp="1"/>
          </p:cNvGraphicFramePr>
          <p:nvPr>
            <p:extLst>
              <p:ext uri="{D42A27DB-BD31-4B8C-83A1-F6EECF244321}">
                <p14:modId xmlns:p14="http://schemas.microsoft.com/office/powerpoint/2010/main" val="3145343832"/>
              </p:ext>
            </p:extLst>
          </p:nvPr>
        </p:nvGraphicFramePr>
        <p:xfrm>
          <a:off x="0" y="0"/>
          <a:ext cx="12188643" cy="518160"/>
        </p:xfrm>
        <a:graphic>
          <a:graphicData uri="http://schemas.openxmlformats.org/drawingml/2006/table">
            <a:tbl>
              <a:tblPr firstRow="1" bandRow="1">
                <a:tableStyleId>{69CF1AB2-1976-4502-BF36-3FF5EA218861}</a:tableStyleId>
              </a:tblPr>
              <a:tblGrid>
                <a:gridCol w="1636295"/>
                <a:gridCol w="2943033"/>
                <a:gridCol w="2238567"/>
                <a:gridCol w="2149642"/>
                <a:gridCol w="1416646"/>
                <a:gridCol w="1804460"/>
              </a:tblGrid>
              <a:tr h="481263">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800" b="1" kern="1200" dirty="0" smtClean="0">
                          <a:solidFill>
                            <a:schemeClr val="bg1"/>
                          </a:solidFill>
                          <a:latin typeface="+mn-lt"/>
                          <a:ea typeface="+mn-ea"/>
                          <a:cs typeface="+mn-cs"/>
                        </a:rPr>
                        <a:t>Spécification des besoins</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Analyse fonctionnelle</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Analyse et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Tree>
    <p:custDataLst>
      <p:tags r:id="rId1"/>
    </p:custDataLst>
    <p:extLst>
      <p:ext uri="{BB962C8B-B14F-4D97-AF65-F5344CB8AC3E}">
        <p14:creationId xmlns:p14="http://schemas.microsoft.com/office/powerpoint/2010/main" val="2696999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0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pied de page 3"/>
          <p:cNvSpPr txBox="1">
            <a:spLocks/>
          </p:cNvSpPr>
          <p:nvPr/>
        </p:nvSpPr>
        <p:spPr bwMode="auto">
          <a:xfrm>
            <a:off x="10731970" y="6492876"/>
            <a:ext cx="1424281" cy="365125"/>
          </a:xfrm>
          <a:prstGeom prst="rect">
            <a:avLst/>
          </a:prstGeom>
          <a:noFill/>
          <a:ln w="9525">
            <a:noFill/>
            <a:miter lim="800000"/>
            <a:headEnd/>
            <a:tailEnd/>
          </a:ln>
        </p:spPr>
        <p:txBody>
          <a:bodyPr/>
          <a:lstStyle/>
          <a:p>
            <a:endParaRPr lang="de-DE" sz="1200" dirty="0">
              <a:solidFill>
                <a:schemeClr val="tx2"/>
              </a:solidFill>
            </a:endParaRPr>
          </a:p>
        </p:txBody>
      </p:sp>
      <p:sp>
        <p:nvSpPr>
          <p:cNvPr id="39" name="Espace réservé du numéro de diapositive 38"/>
          <p:cNvSpPr>
            <a:spLocks noGrp="1"/>
          </p:cNvSpPr>
          <p:nvPr>
            <p:ph type="sldNum" sz="quarter" idx="12"/>
          </p:nvPr>
        </p:nvSpPr>
        <p:spPr>
          <a:xfrm>
            <a:off x="9717851" y="6411285"/>
            <a:ext cx="2438400" cy="365125"/>
          </a:xfrm>
        </p:spPr>
        <p:txBody>
          <a:bodyPr/>
          <a:lstStyle/>
          <a:p>
            <a:fld id="{BF4A28E8-094C-C143-8659-A24A62521A25}" type="slidenum">
              <a:rPr lang="fr-FR" sz="1800" b="1" smtClean="0">
                <a:solidFill>
                  <a:schemeClr val="tx1">
                    <a:lumMod val="95000"/>
                    <a:lumOff val="5000"/>
                  </a:schemeClr>
                </a:solidFill>
              </a:rPr>
              <a:pPr/>
              <a:t>12</a:t>
            </a:fld>
            <a:endParaRPr lang="fr-FR" sz="1800" b="1" dirty="0">
              <a:solidFill>
                <a:schemeClr val="tx1">
                  <a:lumMod val="95000"/>
                  <a:lumOff val="5000"/>
                </a:schemeClr>
              </a:solidFill>
            </a:endParaRPr>
          </a:p>
        </p:txBody>
      </p:sp>
      <p:pic>
        <p:nvPicPr>
          <p:cNvPr id="13" name="Picture 5" descr="C:\Users\ACII\Desktop\1331750358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99491" y="5580584"/>
            <a:ext cx="904581" cy="90458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5290" y="5148161"/>
            <a:ext cx="588401" cy="588401"/>
          </a:xfrm>
          <a:prstGeom prst="rect">
            <a:avLst/>
          </a:prstGeom>
        </p:spPr>
      </p:pic>
      <p:sp>
        <p:nvSpPr>
          <p:cNvPr id="15" name="Oval 3"/>
          <p:cNvSpPr>
            <a:spLocks noChangeArrowheads="1"/>
          </p:cNvSpPr>
          <p:nvPr/>
        </p:nvSpPr>
        <p:spPr bwMode="gray">
          <a:xfrm>
            <a:off x="3982006" y="2139390"/>
            <a:ext cx="2880000" cy="2880000"/>
          </a:xfrm>
          <a:prstGeom prst="ellipse">
            <a:avLst/>
          </a:prstGeom>
          <a:noFill/>
          <a:ln w="6350" algn="ctr">
            <a:solidFill>
              <a:srgbClr val="000000"/>
            </a:solidFill>
            <a:prstDash val="dash"/>
            <a:round/>
            <a:headEnd/>
            <a:tailEnd/>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dirty="0"/>
          </a:p>
        </p:txBody>
      </p:sp>
      <p:sp>
        <p:nvSpPr>
          <p:cNvPr id="5" name="ZoneTexte 4"/>
          <p:cNvSpPr txBox="1"/>
          <p:nvPr/>
        </p:nvSpPr>
        <p:spPr>
          <a:xfrm>
            <a:off x="6556239" y="1921725"/>
            <a:ext cx="4295663" cy="369332"/>
          </a:xfrm>
          <a:prstGeom prst="rect">
            <a:avLst/>
          </a:prstGeom>
          <a:noFill/>
        </p:spPr>
        <p:txBody>
          <a:bodyPr wrap="none" rtlCol="0">
            <a:spAutoFit/>
          </a:bodyPr>
          <a:lstStyle/>
          <a:p>
            <a:r>
              <a:rPr lang="fr-FR" dirty="0" smtClean="0"/>
              <a:t>Automatisation des procédures de création.</a:t>
            </a:r>
            <a:endParaRPr lang="fr-FR" dirty="0"/>
          </a:p>
        </p:txBody>
      </p:sp>
      <p:sp>
        <p:nvSpPr>
          <p:cNvPr id="6" name="ZoneTexte 5"/>
          <p:cNvSpPr txBox="1"/>
          <p:nvPr/>
        </p:nvSpPr>
        <p:spPr>
          <a:xfrm>
            <a:off x="7066386" y="3082291"/>
            <a:ext cx="4725268" cy="369332"/>
          </a:xfrm>
          <a:prstGeom prst="rect">
            <a:avLst/>
          </a:prstGeom>
          <a:noFill/>
        </p:spPr>
        <p:txBody>
          <a:bodyPr wrap="none" rtlCol="0">
            <a:spAutoFit/>
          </a:bodyPr>
          <a:lstStyle/>
          <a:p>
            <a:r>
              <a:rPr lang="fr-FR" dirty="0" smtClean="0"/>
              <a:t>Garantie du droit de gestion des offres et des CV.</a:t>
            </a:r>
            <a:endParaRPr lang="fr-FR" dirty="0"/>
          </a:p>
        </p:txBody>
      </p:sp>
      <p:sp>
        <p:nvSpPr>
          <p:cNvPr id="8" name="ZoneTexte 7"/>
          <p:cNvSpPr txBox="1"/>
          <p:nvPr/>
        </p:nvSpPr>
        <p:spPr>
          <a:xfrm>
            <a:off x="1401864" y="4436521"/>
            <a:ext cx="2920671" cy="369332"/>
          </a:xfrm>
          <a:prstGeom prst="rect">
            <a:avLst/>
          </a:prstGeom>
          <a:noFill/>
        </p:spPr>
        <p:txBody>
          <a:bodyPr wrap="none" rtlCol="0">
            <a:spAutoFit/>
          </a:bodyPr>
          <a:lstStyle/>
          <a:p>
            <a:r>
              <a:rPr lang="fr-FR" dirty="0" smtClean="0"/>
              <a:t>Dynamisme des informations</a:t>
            </a:r>
            <a:endParaRPr lang="fr-FR" dirty="0"/>
          </a:p>
        </p:txBody>
      </p:sp>
      <p:sp>
        <p:nvSpPr>
          <p:cNvPr id="9" name="ZoneTexte 8"/>
          <p:cNvSpPr txBox="1"/>
          <p:nvPr/>
        </p:nvSpPr>
        <p:spPr>
          <a:xfrm>
            <a:off x="6782299" y="4298022"/>
            <a:ext cx="3160192" cy="646331"/>
          </a:xfrm>
          <a:prstGeom prst="rect">
            <a:avLst/>
          </a:prstGeom>
          <a:noFill/>
        </p:spPr>
        <p:txBody>
          <a:bodyPr wrap="square" rtlCol="0">
            <a:spAutoFit/>
          </a:bodyPr>
          <a:lstStyle/>
          <a:p>
            <a:r>
              <a:rPr lang="fr-FR" dirty="0" smtClean="0"/>
              <a:t>Facilitation du suivi des compétents.</a:t>
            </a:r>
            <a:endParaRPr lang="fr-FR" dirty="0"/>
          </a:p>
        </p:txBody>
      </p:sp>
      <p:sp>
        <p:nvSpPr>
          <p:cNvPr id="10" name="ZoneTexte 9"/>
          <p:cNvSpPr txBox="1"/>
          <p:nvPr/>
        </p:nvSpPr>
        <p:spPr>
          <a:xfrm>
            <a:off x="1545422" y="3242757"/>
            <a:ext cx="2331161" cy="646331"/>
          </a:xfrm>
          <a:prstGeom prst="rect">
            <a:avLst/>
          </a:prstGeom>
          <a:noFill/>
        </p:spPr>
        <p:txBody>
          <a:bodyPr wrap="square" rtlCol="0">
            <a:spAutoFit/>
          </a:bodyPr>
          <a:lstStyle/>
          <a:p>
            <a:r>
              <a:rPr lang="fr-FR" dirty="0" smtClean="0"/>
              <a:t>Amélioration des temps de traitement</a:t>
            </a:r>
            <a:endParaRPr lang="fr-FR" dirty="0"/>
          </a:p>
        </p:txBody>
      </p:sp>
      <p:grpSp>
        <p:nvGrpSpPr>
          <p:cNvPr id="23" name="Group 10"/>
          <p:cNvGrpSpPr/>
          <p:nvPr/>
        </p:nvGrpSpPr>
        <p:grpSpPr>
          <a:xfrm>
            <a:off x="2295380" y="5545128"/>
            <a:ext cx="7422471" cy="1066800"/>
            <a:chOff x="4773988" y="1767681"/>
            <a:chExt cx="3702050" cy="1066800"/>
          </a:xfrm>
          <a:solidFill>
            <a:srgbClr val="1C6E92"/>
          </a:solidFill>
        </p:grpSpPr>
        <p:sp>
          <p:nvSpPr>
            <p:cNvPr id="24" name="AutoShape 5"/>
            <p:cNvSpPr>
              <a:spLocks noChangeArrowheads="1"/>
            </p:cNvSpPr>
            <p:nvPr/>
          </p:nvSpPr>
          <p:spPr bwMode="gray">
            <a:xfrm>
              <a:off x="4773988" y="1767681"/>
              <a:ext cx="3702050" cy="1066800"/>
            </a:xfrm>
            <a:prstGeom prst="roundRect">
              <a:avLst>
                <a:gd name="adj" fmla="val 11921"/>
              </a:avLst>
            </a:prstGeom>
            <a:grp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fr-FR"/>
            </a:p>
          </p:txBody>
        </p:sp>
        <p:pic>
          <p:nvPicPr>
            <p:cNvPr id="25" name="Picture 6" descr="Picture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5293" y="1840914"/>
              <a:ext cx="552135" cy="993567"/>
            </a:xfrm>
            <a:prstGeom prst="rect">
              <a:avLst/>
            </a:prstGeom>
            <a:grpFill/>
            <a:extLst/>
          </p:spPr>
          <p:style>
            <a:lnRef idx="2">
              <a:schemeClr val="accent1">
                <a:shade val="50000"/>
              </a:schemeClr>
            </a:lnRef>
            <a:fillRef idx="1">
              <a:schemeClr val="accent1"/>
            </a:fillRef>
            <a:effectRef idx="0">
              <a:schemeClr val="accent1"/>
            </a:effectRef>
            <a:fontRef idx="minor">
              <a:schemeClr val="lt1"/>
            </a:fontRef>
          </p:style>
        </p:pic>
      </p:grpSp>
      <p:pic>
        <p:nvPicPr>
          <p:cNvPr id="11" name="Imag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66641" y="1995808"/>
            <a:ext cx="405080" cy="405080"/>
          </a:xfrm>
          <a:prstGeom prst="rect">
            <a:avLst/>
          </a:prstGeom>
        </p:spPr>
      </p:pic>
      <p:pic>
        <p:nvPicPr>
          <p:cNvPr id="26" name="Imag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94126" y="3064293"/>
            <a:ext cx="405080" cy="405080"/>
          </a:xfrm>
          <a:prstGeom prst="rect">
            <a:avLst/>
          </a:prstGeom>
        </p:spPr>
      </p:pic>
      <p:pic>
        <p:nvPicPr>
          <p:cNvPr id="27" name="Imag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77626" y="3418773"/>
            <a:ext cx="405080" cy="405080"/>
          </a:xfrm>
          <a:prstGeom prst="rect">
            <a:avLst/>
          </a:prstGeom>
        </p:spPr>
      </p:pic>
      <p:pic>
        <p:nvPicPr>
          <p:cNvPr id="28" name="Imag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7218" y="4280148"/>
            <a:ext cx="405080" cy="405080"/>
          </a:xfrm>
          <a:prstGeom prst="rect">
            <a:avLst/>
          </a:prstGeom>
        </p:spPr>
      </p:pic>
      <p:pic>
        <p:nvPicPr>
          <p:cNvPr id="29" name="Imag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0336" y="4280148"/>
            <a:ext cx="405080" cy="405080"/>
          </a:xfrm>
          <a:prstGeom prst="rect">
            <a:avLst/>
          </a:prstGeom>
        </p:spPr>
      </p:pic>
      <p:sp>
        <p:nvSpPr>
          <p:cNvPr id="12" name="ZoneTexte 11"/>
          <p:cNvSpPr txBox="1"/>
          <p:nvPr/>
        </p:nvSpPr>
        <p:spPr>
          <a:xfrm>
            <a:off x="2554514" y="5826510"/>
            <a:ext cx="6911157" cy="584775"/>
          </a:xfrm>
          <a:prstGeom prst="rect">
            <a:avLst/>
          </a:prstGeom>
          <a:noFill/>
        </p:spPr>
        <p:txBody>
          <a:bodyPr wrap="square" rtlCol="0">
            <a:spAutoFit/>
          </a:bodyPr>
          <a:lstStyle/>
          <a:p>
            <a:r>
              <a:rPr lang="fr-FR" sz="3200" dirty="0" smtClean="0">
                <a:solidFill>
                  <a:schemeClr val="bg1"/>
                </a:solidFill>
              </a:rPr>
              <a:t>Solutions proposées par notre site web.</a:t>
            </a:r>
            <a:endParaRPr lang="fr-FR" sz="3200" dirty="0">
              <a:solidFill>
                <a:schemeClr val="bg1"/>
              </a:solidFill>
            </a:endParaRPr>
          </a:p>
        </p:txBody>
      </p:sp>
      <p:pic>
        <p:nvPicPr>
          <p:cNvPr id="3" name="Image 2"/>
          <p:cNvPicPr>
            <a:picLocks noChangeAspect="1"/>
          </p:cNvPicPr>
          <p:nvPr/>
        </p:nvPicPr>
        <p:blipFill>
          <a:blip r:embed="rId8"/>
          <a:stretch>
            <a:fillRect/>
          </a:stretch>
        </p:blipFill>
        <p:spPr>
          <a:xfrm>
            <a:off x="4071349" y="2206171"/>
            <a:ext cx="2699474" cy="2830286"/>
          </a:xfrm>
          <a:prstGeom prst="ellipse">
            <a:avLst/>
          </a:prstGeom>
          <a:ln>
            <a:noFill/>
          </a:ln>
          <a:effectLst>
            <a:softEdge rad="112500"/>
          </a:effectLst>
        </p:spPr>
      </p:pic>
      <p:pic>
        <p:nvPicPr>
          <p:cNvPr id="30" name="Imag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5075" y="2206171"/>
            <a:ext cx="405080" cy="405080"/>
          </a:xfrm>
          <a:prstGeom prst="rect">
            <a:avLst/>
          </a:prstGeom>
        </p:spPr>
      </p:pic>
      <p:sp>
        <p:nvSpPr>
          <p:cNvPr id="31" name="ZoneTexte 30"/>
          <p:cNvSpPr txBox="1"/>
          <p:nvPr/>
        </p:nvSpPr>
        <p:spPr>
          <a:xfrm>
            <a:off x="1534451" y="2197119"/>
            <a:ext cx="2729653" cy="369332"/>
          </a:xfrm>
          <a:prstGeom prst="rect">
            <a:avLst/>
          </a:prstGeom>
          <a:noFill/>
        </p:spPr>
        <p:txBody>
          <a:bodyPr wrap="square" rtlCol="0">
            <a:spAutoFit/>
          </a:bodyPr>
          <a:lstStyle/>
          <a:p>
            <a:r>
              <a:rPr lang="fr-FR" dirty="0" smtClean="0"/>
              <a:t>Précision des informations</a:t>
            </a:r>
            <a:endParaRPr lang="fr-FR" dirty="0"/>
          </a:p>
        </p:txBody>
      </p:sp>
      <p:sp>
        <p:nvSpPr>
          <p:cNvPr id="32" name="TextBox 26"/>
          <p:cNvSpPr txBox="1"/>
          <p:nvPr/>
        </p:nvSpPr>
        <p:spPr>
          <a:xfrm>
            <a:off x="2554514" y="563674"/>
            <a:ext cx="5422006" cy="523220"/>
          </a:xfrm>
          <a:prstGeom prst="rect">
            <a:avLst/>
          </a:prstGeom>
          <a:noFill/>
          <a:ln w="3175">
            <a:noFill/>
          </a:ln>
        </p:spPr>
        <p:txBody>
          <a:bodyPr wrap="square" rtlCol="0">
            <a:spAutoFit/>
          </a:bodyPr>
          <a:lstStyle/>
          <a:p>
            <a:r>
              <a:rPr lang="fr-FR" sz="1400" dirty="0">
                <a:solidFill>
                  <a:schemeClr val="bg1">
                    <a:lumMod val="85000"/>
                  </a:schemeClr>
                </a:solidFill>
              </a:rPr>
              <a:t>Organisme d’accueil </a:t>
            </a:r>
            <a:r>
              <a:rPr lang="fr-FR" sz="1400" dirty="0" smtClean="0">
                <a:solidFill>
                  <a:schemeClr val="bg1">
                    <a:lumMod val="85000"/>
                  </a:schemeClr>
                </a:solidFill>
              </a:rPr>
              <a:t>|</a:t>
            </a:r>
            <a:r>
              <a:rPr lang="fr-FR" sz="1400" dirty="0">
                <a:solidFill>
                  <a:schemeClr val="bg1">
                    <a:lumMod val="85000"/>
                  </a:schemeClr>
                </a:solidFill>
              </a:rPr>
              <a:t>Existant| </a:t>
            </a:r>
            <a:r>
              <a:rPr lang="fr-FR" sz="1400" dirty="0"/>
              <a:t>Solution</a:t>
            </a:r>
          </a:p>
          <a:p>
            <a:r>
              <a:rPr lang="fr-FR" sz="1400" dirty="0" smtClean="0"/>
              <a:t> </a:t>
            </a:r>
            <a:endParaRPr lang="fr-FR" sz="1400" dirty="0"/>
          </a:p>
        </p:txBody>
      </p:sp>
      <p:cxnSp>
        <p:nvCxnSpPr>
          <p:cNvPr id="33" name="Connecteur droit 32"/>
          <p:cNvCxnSpPr/>
          <p:nvPr/>
        </p:nvCxnSpPr>
        <p:spPr>
          <a:xfrm flipV="1">
            <a:off x="2481943" y="870857"/>
            <a:ext cx="3047998" cy="7794"/>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sp>
        <p:nvSpPr>
          <p:cNvPr id="34" name="Triangle isocèle 33"/>
          <p:cNvSpPr/>
          <p:nvPr/>
        </p:nvSpPr>
        <p:spPr>
          <a:xfrm>
            <a:off x="5107085" y="921097"/>
            <a:ext cx="216000"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5" name="Tableau 34"/>
          <p:cNvGraphicFramePr>
            <a:graphicFrameLocks noGrp="1"/>
          </p:cNvGraphicFramePr>
          <p:nvPr>
            <p:extLst>
              <p:ext uri="{D42A27DB-BD31-4B8C-83A1-F6EECF244321}">
                <p14:modId xmlns:p14="http://schemas.microsoft.com/office/powerpoint/2010/main" val="3145343832"/>
              </p:ext>
            </p:extLst>
          </p:nvPr>
        </p:nvGraphicFramePr>
        <p:xfrm>
          <a:off x="0" y="0"/>
          <a:ext cx="12188643" cy="518160"/>
        </p:xfrm>
        <a:graphic>
          <a:graphicData uri="http://schemas.openxmlformats.org/drawingml/2006/table">
            <a:tbl>
              <a:tblPr firstRow="1" bandRow="1">
                <a:tableStyleId>{69CF1AB2-1976-4502-BF36-3FF5EA218861}</a:tableStyleId>
              </a:tblPr>
              <a:tblGrid>
                <a:gridCol w="1636295"/>
                <a:gridCol w="2943033"/>
                <a:gridCol w="2238567"/>
                <a:gridCol w="2149642"/>
                <a:gridCol w="1416646"/>
                <a:gridCol w="1804460"/>
              </a:tblGrid>
              <a:tr h="481263">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800" b="1" kern="1200" dirty="0" smtClean="0">
                          <a:solidFill>
                            <a:schemeClr val="bg1"/>
                          </a:solidFill>
                          <a:latin typeface="+mn-lt"/>
                          <a:ea typeface="+mn-ea"/>
                          <a:cs typeface="+mn-cs"/>
                        </a:rPr>
                        <a:t>Spécification des besoins</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Analyse fonctionnelle</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Analyse et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Tree>
    <p:custDataLst>
      <p:tags r:id="rId1"/>
    </p:custDataLst>
    <p:extLst>
      <p:ext uri="{BB962C8B-B14F-4D97-AF65-F5344CB8AC3E}">
        <p14:creationId xmlns:p14="http://schemas.microsoft.com/office/powerpoint/2010/main" val="2018333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80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8" presetClass="emph" presetSubtype="0" fill="hold" grpId="0" nodeType="withEffect">
                                  <p:stCondLst>
                                    <p:cond delay="0"/>
                                  </p:stCondLst>
                                  <p:childTnLst>
                                    <p:animRot by="21600000">
                                      <p:cBhvr>
                                        <p:cTn id="65" dur="3500" fill="hold"/>
                                        <p:tgtEl>
                                          <p:spTgt spid="15"/>
                                        </p:tgtEl>
                                        <p:attrNameLst>
                                          <p:attrName>r</p:attrName>
                                        </p:attrNameLst>
                                      </p:cBhvr>
                                    </p:animRot>
                                  </p:childTnLst>
                                </p:cTn>
                              </p:par>
                              <p:par>
                                <p:cTn id="66" presetID="10" presetClass="entr" presetSubtype="0" fill="hold" nodeType="with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6" presetClass="emph" presetSubtype="0" fill="hold" nodeType="clickEffect">
                                  <p:stCondLst>
                                    <p:cond delay="0"/>
                                  </p:stCondLst>
                                  <p:childTnLst>
                                    <p:animScale>
                                      <p:cBhvr>
                                        <p:cTn id="80" dur="2000" fill="hold"/>
                                        <p:tgtEl>
                                          <p:spTgt spid="23"/>
                                        </p:tgtEl>
                                      </p:cBhvr>
                                      <p:by x="150000" y="150000"/>
                                    </p:animScale>
                                  </p:childTnLst>
                                </p:cTn>
                              </p:par>
                              <p:par>
                                <p:cTn id="81" presetID="6" presetClass="emph" presetSubtype="0" fill="hold" grpId="1" nodeType="withEffect">
                                  <p:stCondLst>
                                    <p:cond delay="0"/>
                                  </p:stCondLst>
                                  <p:childTnLst>
                                    <p:animScale>
                                      <p:cBhvr>
                                        <p:cTn id="82"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5" grpId="0"/>
      <p:bldP spid="6" grpId="0"/>
      <p:bldP spid="8" grpId="0"/>
      <p:bldP spid="9" grpId="0"/>
      <p:bldP spid="10" grpId="0"/>
      <p:bldP spid="12" grpId="0"/>
      <p:bldP spid="12" grpId="1"/>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c 53"/>
          <p:cNvSpPr>
            <a:spLocks/>
          </p:cNvSpPr>
          <p:nvPr/>
        </p:nvSpPr>
        <p:spPr bwMode="auto">
          <a:xfrm>
            <a:off x="470647" y="551330"/>
            <a:ext cx="2598258" cy="5823402"/>
          </a:xfrm>
          <a:custGeom>
            <a:avLst/>
            <a:gdLst>
              <a:gd name="T0" fmla="*/ 2147483647 w 23745"/>
              <a:gd name="T1" fmla="*/ 0 h 43200"/>
              <a:gd name="T2" fmla="*/ 0 w 23745"/>
              <a:gd name="T3" fmla="*/ 2147483647 h 43200"/>
              <a:gd name="T4" fmla="*/ 2147483647 w 23745"/>
              <a:gd name="T5" fmla="*/ 2147483647 h 43200"/>
              <a:gd name="T6" fmla="*/ 0 60000 65536"/>
              <a:gd name="T7" fmla="*/ 0 60000 65536"/>
              <a:gd name="T8" fmla="*/ 0 60000 65536"/>
              <a:gd name="T9" fmla="*/ 0 w 23745"/>
              <a:gd name="T10" fmla="*/ 0 h 43200"/>
              <a:gd name="T11" fmla="*/ 23745 w 23745"/>
              <a:gd name="T12" fmla="*/ 43200 h 43200"/>
            </a:gdLst>
            <a:ahLst/>
            <a:cxnLst>
              <a:cxn ang="T6">
                <a:pos x="T0" y="T1"/>
              </a:cxn>
              <a:cxn ang="T7">
                <a:pos x="T2" y="T3"/>
              </a:cxn>
              <a:cxn ang="T8">
                <a:pos x="T4" y="T5"/>
              </a:cxn>
            </a:cxnLst>
            <a:rect l="T9" t="T10" r="T11" b="T12"/>
            <a:pathLst>
              <a:path w="23745" h="43200" fill="none" extrusionOk="0">
                <a:moveTo>
                  <a:pt x="2144" y="0"/>
                </a:moveTo>
                <a:cubicBezTo>
                  <a:pt x="14074" y="0"/>
                  <a:pt x="23745" y="9670"/>
                  <a:pt x="23745" y="21600"/>
                </a:cubicBezTo>
                <a:cubicBezTo>
                  <a:pt x="23745" y="33529"/>
                  <a:pt x="14074" y="43200"/>
                  <a:pt x="2145" y="43200"/>
                </a:cubicBezTo>
                <a:cubicBezTo>
                  <a:pt x="1428" y="43200"/>
                  <a:pt x="712" y="43164"/>
                  <a:pt x="-1" y="43093"/>
                </a:cubicBezTo>
              </a:path>
              <a:path w="23745" h="43200" stroke="0" extrusionOk="0">
                <a:moveTo>
                  <a:pt x="2144" y="0"/>
                </a:moveTo>
                <a:cubicBezTo>
                  <a:pt x="14074" y="0"/>
                  <a:pt x="23745" y="9670"/>
                  <a:pt x="23745" y="21600"/>
                </a:cubicBezTo>
                <a:cubicBezTo>
                  <a:pt x="23745" y="33529"/>
                  <a:pt x="14074" y="43200"/>
                  <a:pt x="2145" y="43200"/>
                </a:cubicBezTo>
                <a:cubicBezTo>
                  <a:pt x="1428" y="43200"/>
                  <a:pt x="712" y="43164"/>
                  <a:pt x="-1" y="43093"/>
                </a:cubicBezTo>
                <a:lnTo>
                  <a:pt x="2145" y="21600"/>
                </a:lnTo>
                <a:close/>
              </a:path>
            </a:pathLst>
          </a:custGeom>
          <a:noFill/>
          <a:ln w="76200" cap="rnd">
            <a:solidFill>
              <a:srgbClr val="175C7B"/>
            </a:solidFill>
            <a:prstDash val="sysDot"/>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nvGrpSpPr>
          <p:cNvPr id="2" name="Group 5"/>
          <p:cNvGrpSpPr>
            <a:grpSpLocks/>
          </p:cNvGrpSpPr>
          <p:nvPr/>
        </p:nvGrpSpPr>
        <p:grpSpPr bwMode="auto">
          <a:xfrm>
            <a:off x="2168251" y="1251871"/>
            <a:ext cx="500063" cy="501650"/>
            <a:chOff x="1583" y="1494"/>
            <a:chExt cx="526" cy="526"/>
          </a:xfrm>
        </p:grpSpPr>
        <p:sp>
          <p:nvSpPr>
            <p:cNvPr id="47"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8"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9"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0"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1"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grpSp>
        <p:nvGrpSpPr>
          <p:cNvPr id="3" name="Group 5"/>
          <p:cNvGrpSpPr>
            <a:grpSpLocks/>
          </p:cNvGrpSpPr>
          <p:nvPr/>
        </p:nvGrpSpPr>
        <p:grpSpPr bwMode="auto">
          <a:xfrm>
            <a:off x="2662420" y="2209901"/>
            <a:ext cx="500063" cy="501650"/>
            <a:chOff x="1583" y="1494"/>
            <a:chExt cx="526" cy="526"/>
          </a:xfrm>
        </p:grpSpPr>
        <p:sp>
          <p:nvSpPr>
            <p:cNvPr id="53"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4"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5"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6"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7"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67" name="AutoShape 11"/>
          <p:cNvSpPr>
            <a:spLocks noChangeArrowheads="1"/>
          </p:cNvSpPr>
          <p:nvPr/>
        </p:nvSpPr>
        <p:spPr bwMode="ltGray">
          <a:xfrm>
            <a:off x="2669677" y="1158766"/>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Introduction</a:t>
            </a:r>
            <a:r>
              <a:rPr lang="fr-FR" sz="2400" b="1" dirty="0" smtClean="0">
                <a:solidFill>
                  <a:schemeClr val="bg1"/>
                </a:solidFill>
                <a:effectLst>
                  <a:outerShdw blurRad="38100" dist="38100" dir="2700000" algn="tl">
                    <a:srgbClr val="000000">
                      <a:alpha val="43137"/>
                    </a:srgbClr>
                  </a:outerShdw>
                </a:effectLst>
              </a:rPr>
              <a:t> </a:t>
            </a:r>
          </a:p>
        </p:txBody>
      </p:sp>
      <p:sp>
        <p:nvSpPr>
          <p:cNvPr id="68" name="AutoShape 18"/>
          <p:cNvSpPr>
            <a:spLocks noChangeArrowheads="1"/>
          </p:cNvSpPr>
          <p:nvPr/>
        </p:nvSpPr>
        <p:spPr bwMode="ltGray">
          <a:xfrm>
            <a:off x="2897915" y="4863163"/>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endParaRPr lang="en-US" sz="2400" b="1" dirty="0" smtClean="0">
              <a:solidFill>
                <a:schemeClr val="bg1"/>
              </a:solidFill>
            </a:endParaRPr>
          </a:p>
          <a:p>
            <a:pPr algn="ctr">
              <a:defRPr/>
            </a:pPr>
            <a:r>
              <a:rPr lang="fr-FR" sz="2400" b="1" dirty="0" smtClean="0">
                <a:solidFill>
                  <a:schemeClr val="bg1"/>
                </a:solidFill>
              </a:rPr>
              <a:t>Réalisation</a:t>
            </a:r>
          </a:p>
          <a:p>
            <a:pPr algn="ctr">
              <a:defRPr/>
            </a:pPr>
            <a:endParaRPr lang="fr-FR" sz="2400" b="1" dirty="0">
              <a:solidFill>
                <a:schemeClr val="bg1"/>
              </a:solidFill>
            </a:endParaRPr>
          </a:p>
        </p:txBody>
      </p:sp>
      <p:grpSp>
        <p:nvGrpSpPr>
          <p:cNvPr id="4" name="Group 19"/>
          <p:cNvGrpSpPr>
            <a:grpSpLocks/>
          </p:cNvGrpSpPr>
          <p:nvPr/>
        </p:nvGrpSpPr>
        <p:grpSpPr bwMode="auto">
          <a:xfrm>
            <a:off x="2371532" y="4866284"/>
            <a:ext cx="535610" cy="566116"/>
            <a:chOff x="1583" y="1494"/>
            <a:chExt cx="526" cy="526"/>
          </a:xfrm>
        </p:grpSpPr>
        <p:sp>
          <p:nvSpPr>
            <p:cNvPr id="70" name="Oval 20"/>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1" name="Oval 21"/>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2" name="Oval 22"/>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3" name="Oval 23"/>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4" name="Oval 24"/>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grpSp>
      <p:sp>
        <p:nvSpPr>
          <p:cNvPr id="75" name="Text Box 32"/>
          <p:cNvSpPr txBox="1">
            <a:spLocks noChangeArrowheads="1"/>
          </p:cNvSpPr>
          <p:nvPr/>
        </p:nvSpPr>
        <p:spPr bwMode="auto">
          <a:xfrm>
            <a:off x="2270220" y="1318030"/>
            <a:ext cx="310200" cy="369332"/>
          </a:xfrm>
          <a:prstGeom prst="rect">
            <a:avLst/>
          </a:prstGeom>
          <a:noFill/>
          <a:ln w="9525" algn="ctr">
            <a:noFill/>
            <a:miter lim="800000"/>
            <a:headEnd/>
            <a:tailEnd/>
          </a:ln>
        </p:spPr>
        <p:txBody>
          <a:bodyPr wrap="square">
            <a:spAutoFit/>
          </a:bodyPr>
          <a:lstStyle/>
          <a:p>
            <a:pPr algn="ctr" eaLnBrk="0" hangingPunct="0">
              <a:defRPr/>
            </a:pPr>
            <a:r>
              <a:rPr lang="en-US" sz="1800" i="0" dirty="0">
                <a:solidFill>
                  <a:srgbClr val="000000"/>
                </a:solidFill>
                <a:effectLst>
                  <a:outerShdw blurRad="38100" dist="38100" dir="2700000" algn="tl">
                    <a:srgbClr val="000000">
                      <a:alpha val="43137"/>
                    </a:srgbClr>
                  </a:outerShdw>
                </a:effectLst>
              </a:rPr>
              <a:t>1</a:t>
            </a:r>
          </a:p>
        </p:txBody>
      </p:sp>
      <p:sp>
        <p:nvSpPr>
          <p:cNvPr id="77" name="Text Box 34"/>
          <p:cNvSpPr txBox="1">
            <a:spLocks noChangeArrowheads="1"/>
          </p:cNvSpPr>
          <p:nvPr/>
        </p:nvSpPr>
        <p:spPr bwMode="auto">
          <a:xfrm>
            <a:off x="2477860" y="4962755"/>
            <a:ext cx="272695" cy="366713"/>
          </a:xfrm>
          <a:prstGeom prst="rect">
            <a:avLst/>
          </a:prstGeom>
          <a:noFill/>
          <a:ln w="9525" algn="ctr">
            <a:noFill/>
            <a:miter lim="800000"/>
            <a:headEnd/>
            <a:tailEnd/>
          </a:ln>
        </p:spPr>
        <p:txBody>
          <a:bodyPr wrap="squar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5</a:t>
            </a:r>
            <a:endParaRPr lang="en-US" sz="1800" i="0" dirty="0">
              <a:solidFill>
                <a:srgbClr val="000000"/>
              </a:solidFill>
              <a:effectLst>
                <a:outerShdw blurRad="38100" dist="38100" dir="2700000" algn="tl">
                  <a:srgbClr val="000000">
                    <a:alpha val="43137"/>
                  </a:srgbClr>
                </a:outerShdw>
              </a:effectLst>
            </a:endParaRPr>
          </a:p>
        </p:txBody>
      </p:sp>
      <p:sp>
        <p:nvSpPr>
          <p:cNvPr id="86" name="AutoShape 44"/>
          <p:cNvSpPr>
            <a:spLocks noChangeArrowheads="1"/>
          </p:cNvSpPr>
          <p:nvPr/>
        </p:nvSpPr>
        <p:spPr bwMode="ltGray">
          <a:xfrm>
            <a:off x="3224543" y="3985357"/>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&amp; spécification </a:t>
            </a:r>
            <a:endParaRPr lang="fr-FR" sz="2400" b="1" dirty="0">
              <a:solidFill>
                <a:schemeClr val="bg1"/>
              </a:solidFill>
            </a:endParaRPr>
          </a:p>
        </p:txBody>
      </p:sp>
      <p:grpSp>
        <p:nvGrpSpPr>
          <p:cNvPr id="5" name="Group 45"/>
          <p:cNvGrpSpPr>
            <a:grpSpLocks/>
          </p:cNvGrpSpPr>
          <p:nvPr/>
        </p:nvGrpSpPr>
        <p:grpSpPr bwMode="auto">
          <a:xfrm>
            <a:off x="2714615" y="4058865"/>
            <a:ext cx="501650" cy="501650"/>
            <a:chOff x="1583" y="1494"/>
            <a:chExt cx="526" cy="526"/>
          </a:xfrm>
        </p:grpSpPr>
        <p:sp>
          <p:nvSpPr>
            <p:cNvPr id="88" name="Oval 4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29" name="Oval 4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0" name="Oval 4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1" name="Oval 4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2" name="Oval 5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133" name="Text Box 51"/>
          <p:cNvSpPr txBox="1">
            <a:spLocks noChangeArrowheads="1"/>
          </p:cNvSpPr>
          <p:nvPr/>
        </p:nvSpPr>
        <p:spPr bwMode="auto">
          <a:xfrm>
            <a:off x="2790784" y="4128020"/>
            <a:ext cx="301686"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sp>
        <p:nvSpPr>
          <p:cNvPr id="134" name="AutoShape 11"/>
          <p:cNvSpPr>
            <a:spLocks noChangeArrowheads="1"/>
          </p:cNvSpPr>
          <p:nvPr/>
        </p:nvSpPr>
        <p:spPr bwMode="ltGray">
          <a:xfrm>
            <a:off x="3164001" y="2090837"/>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Spécification des besoins</a:t>
            </a:r>
            <a:endParaRPr lang="fr-FR" sz="2400" dirty="0" smtClean="0">
              <a:solidFill>
                <a:schemeClr val="bg1"/>
              </a:solidFill>
              <a:effectLst>
                <a:outerShdw blurRad="38100" dist="38100" dir="2700000" algn="tl">
                  <a:srgbClr val="000000">
                    <a:alpha val="43137"/>
                  </a:srgbClr>
                </a:outerShdw>
              </a:effectLst>
            </a:endParaRPr>
          </a:p>
        </p:txBody>
      </p:sp>
      <p:sp>
        <p:nvSpPr>
          <p:cNvPr id="135" name="Text Box 32"/>
          <p:cNvSpPr txBox="1">
            <a:spLocks noChangeArrowheads="1"/>
          </p:cNvSpPr>
          <p:nvPr/>
        </p:nvSpPr>
        <p:spPr bwMode="auto">
          <a:xfrm>
            <a:off x="2745046" y="2233383"/>
            <a:ext cx="311150" cy="366712"/>
          </a:xfrm>
          <a:prstGeom prst="rect">
            <a:avLst/>
          </a:prstGeom>
          <a:noFill/>
          <a:ln w="9525" algn="ctr">
            <a:noFill/>
            <a:miter lim="800000"/>
            <a:headEnd/>
            <a:tailEnd/>
          </a:ln>
        </p:spPr>
        <p:txBody>
          <a:bodyPr wrap="non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2</a:t>
            </a:r>
            <a:endParaRPr lang="en-US" dirty="0">
              <a:solidFill>
                <a:srgbClr val="000000"/>
              </a:solidFill>
              <a:effectLst>
                <a:outerShdw blurRad="38100" dist="38100" dir="2700000" algn="tl">
                  <a:srgbClr val="000000">
                    <a:alpha val="43137"/>
                  </a:srgbClr>
                </a:outerShdw>
              </a:effectLst>
            </a:endParaRPr>
          </a:p>
        </p:txBody>
      </p:sp>
      <p:sp>
        <p:nvSpPr>
          <p:cNvPr id="58" name="Rectangle 2"/>
          <p:cNvSpPr txBox="1">
            <a:spLocks noChangeArrowheads="1"/>
          </p:cNvSpPr>
          <p:nvPr/>
        </p:nvSpPr>
        <p:spPr bwMode="white">
          <a:xfrm>
            <a:off x="742120" y="3214546"/>
            <a:ext cx="2262550" cy="563562"/>
          </a:xfrm>
          <a:prstGeom prst="rect">
            <a:avLst/>
          </a:prstGeom>
          <a:effectLst/>
        </p:spPr>
        <p:txBody>
          <a:bodyPr vert="horz" lIns="95782" tIns="47891" rIns="95782" bIns="47891" rtlCol="0" anchor="b">
            <a:normAutofit fontScale="775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b="1" dirty="0" smtClean="0">
                <a:solidFill>
                  <a:srgbClr val="203C5A"/>
                </a:solidFill>
              </a:rPr>
              <a:t>Plan</a:t>
            </a:r>
          </a:p>
        </p:txBody>
      </p:sp>
      <p:sp>
        <p:nvSpPr>
          <p:cNvPr id="59" name="AutoShape 4"/>
          <p:cNvSpPr>
            <a:spLocks noChangeArrowheads="1"/>
          </p:cNvSpPr>
          <p:nvPr/>
        </p:nvSpPr>
        <p:spPr bwMode="ltGray">
          <a:xfrm>
            <a:off x="3282012" y="3053286"/>
            <a:ext cx="6117482" cy="630000"/>
          </a:xfrm>
          <a:prstGeom prst="roundRect">
            <a:avLst>
              <a:gd name="adj" fmla="val 50000"/>
            </a:avLst>
          </a:prstGeom>
          <a:solidFill>
            <a:srgbClr val="175C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fonctionnelle</a:t>
            </a:r>
            <a:endParaRPr lang="fr-FR" sz="2400" b="1" dirty="0">
              <a:solidFill>
                <a:schemeClr val="bg1"/>
              </a:solidFill>
            </a:endParaRPr>
          </a:p>
        </p:txBody>
      </p:sp>
      <p:sp>
        <p:nvSpPr>
          <p:cNvPr id="89" name="Text Box 51"/>
          <p:cNvSpPr txBox="1">
            <a:spLocks noChangeArrowheads="1"/>
          </p:cNvSpPr>
          <p:nvPr/>
        </p:nvSpPr>
        <p:spPr bwMode="auto">
          <a:xfrm>
            <a:off x="2912451" y="3029880"/>
            <a:ext cx="312907"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grpSp>
        <p:nvGrpSpPr>
          <p:cNvPr id="6" name="Group 5"/>
          <p:cNvGrpSpPr>
            <a:grpSpLocks/>
          </p:cNvGrpSpPr>
          <p:nvPr/>
        </p:nvGrpSpPr>
        <p:grpSpPr bwMode="auto">
          <a:xfrm>
            <a:off x="2779467" y="3103005"/>
            <a:ext cx="500063" cy="501650"/>
            <a:chOff x="1583" y="1494"/>
            <a:chExt cx="526" cy="526"/>
          </a:xfrm>
        </p:grpSpPr>
        <p:sp>
          <p:nvSpPr>
            <p:cNvPr id="91"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2"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3"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4"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5"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r>
                <a:rPr lang="fr-FR" dirty="0"/>
                <a:t>3</a:t>
              </a:r>
              <a:endParaRPr lang="fr-FR" sz="1800" b="0" i="0" dirty="0"/>
            </a:p>
          </p:txBody>
        </p:sp>
      </p:grpSp>
      <p:sp>
        <p:nvSpPr>
          <p:cNvPr id="96" name="Espace réservé du numéro de diapositive 60"/>
          <p:cNvSpPr>
            <a:spLocks noGrp="1"/>
          </p:cNvSpPr>
          <p:nvPr>
            <p:ph type="sldNum" sz="quarter" idx="12"/>
          </p:nvPr>
        </p:nvSpPr>
        <p:spPr>
          <a:xfrm>
            <a:off x="9753600" y="6374732"/>
            <a:ext cx="2438400" cy="365125"/>
          </a:xfrm>
        </p:spPr>
        <p:txBody>
          <a:bodyPr/>
          <a:lstStyle/>
          <a:p>
            <a:fld id="{BF4A28E8-094C-C143-8659-A24A62521A25}" type="slidenum">
              <a:rPr lang="fr-FR" sz="1800" b="1" smtClean="0">
                <a:solidFill>
                  <a:schemeClr val="tx1">
                    <a:lumMod val="95000"/>
                    <a:lumOff val="5000"/>
                  </a:schemeClr>
                </a:solidFill>
              </a:rPr>
              <a:pPr/>
              <a:t>13</a:t>
            </a:fld>
            <a:endParaRPr lang="fr-FR" sz="1800" b="1" dirty="0">
              <a:solidFill>
                <a:schemeClr val="tx1">
                  <a:lumMod val="95000"/>
                  <a:lumOff val="5000"/>
                </a:schemeClr>
              </a:solidFill>
            </a:endParaRPr>
          </a:p>
        </p:txBody>
      </p:sp>
      <p:sp>
        <p:nvSpPr>
          <p:cNvPr id="46" name="AutoShape 18"/>
          <p:cNvSpPr>
            <a:spLocks noChangeArrowheads="1"/>
          </p:cNvSpPr>
          <p:nvPr/>
        </p:nvSpPr>
        <p:spPr bwMode="ltGray">
          <a:xfrm>
            <a:off x="2248210" y="5609122"/>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endParaRPr lang="en-US" sz="2400" b="1" dirty="0" smtClean="0">
              <a:solidFill>
                <a:schemeClr val="bg1"/>
              </a:solidFill>
            </a:endParaRPr>
          </a:p>
          <a:p>
            <a:pPr algn="ctr">
              <a:defRPr/>
            </a:pPr>
            <a:r>
              <a:rPr lang="en-US" sz="2400" b="1" dirty="0" smtClean="0">
                <a:solidFill>
                  <a:schemeClr val="bg1"/>
                </a:solidFill>
              </a:rPr>
              <a:t>Conclusion &amp; </a:t>
            </a:r>
            <a:r>
              <a:rPr lang="fr-FR" sz="2400" b="1" dirty="0" smtClean="0">
                <a:solidFill>
                  <a:schemeClr val="bg1"/>
                </a:solidFill>
              </a:rPr>
              <a:t>perspectives</a:t>
            </a:r>
          </a:p>
          <a:p>
            <a:pPr algn="ctr">
              <a:defRPr/>
            </a:pPr>
            <a:endParaRPr lang="fr-FR" sz="2400" b="1" dirty="0">
              <a:solidFill>
                <a:schemeClr val="bg1"/>
              </a:solidFill>
            </a:endParaRPr>
          </a:p>
        </p:txBody>
      </p:sp>
      <p:grpSp>
        <p:nvGrpSpPr>
          <p:cNvPr id="52" name="Group 19"/>
          <p:cNvGrpSpPr>
            <a:grpSpLocks/>
          </p:cNvGrpSpPr>
          <p:nvPr/>
        </p:nvGrpSpPr>
        <p:grpSpPr bwMode="auto">
          <a:xfrm>
            <a:off x="1721827" y="5612243"/>
            <a:ext cx="535610" cy="566116"/>
            <a:chOff x="1583" y="1494"/>
            <a:chExt cx="526" cy="526"/>
          </a:xfrm>
        </p:grpSpPr>
        <p:sp>
          <p:nvSpPr>
            <p:cNvPr id="60" name="Oval 20"/>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1" name="Oval 21"/>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2" name="Oval 22"/>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3" name="Oval 23"/>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4" name="Oval 24"/>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grpSp>
      <p:sp>
        <p:nvSpPr>
          <p:cNvPr id="65" name="Text Box 34"/>
          <p:cNvSpPr txBox="1">
            <a:spLocks noChangeArrowheads="1"/>
          </p:cNvSpPr>
          <p:nvPr/>
        </p:nvSpPr>
        <p:spPr bwMode="auto">
          <a:xfrm>
            <a:off x="1828155" y="5708714"/>
            <a:ext cx="272695" cy="366713"/>
          </a:xfrm>
          <a:prstGeom prst="rect">
            <a:avLst/>
          </a:prstGeom>
          <a:noFill/>
          <a:ln w="9525" algn="ctr">
            <a:noFill/>
            <a:miter lim="800000"/>
            <a:headEnd/>
            <a:tailEnd/>
          </a:ln>
        </p:spPr>
        <p:txBody>
          <a:bodyPr wrap="squar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6</a:t>
            </a:r>
            <a:endParaRPr lang="en-US" sz="1800" i="0" dirty="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1383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654681" y="6384518"/>
            <a:ext cx="2438400" cy="365125"/>
          </a:xfrm>
        </p:spPr>
        <p:txBody>
          <a:bodyPr/>
          <a:lstStyle/>
          <a:p>
            <a:fld id="{BF4A28E8-094C-C143-8659-A24A62521A25}" type="slidenum">
              <a:rPr lang="fr-FR" sz="1800" b="1" smtClean="0">
                <a:solidFill>
                  <a:schemeClr val="tx1">
                    <a:lumMod val="95000"/>
                    <a:lumOff val="5000"/>
                  </a:schemeClr>
                </a:solidFill>
              </a:rPr>
              <a:pPr/>
              <a:t>14</a:t>
            </a:fld>
            <a:endParaRPr lang="fr-FR" sz="1800" b="1" dirty="0">
              <a:solidFill>
                <a:schemeClr val="tx1">
                  <a:lumMod val="95000"/>
                  <a:lumOff val="5000"/>
                </a:schemeClr>
              </a:solidFill>
            </a:endParaRPr>
          </a:p>
        </p:txBody>
      </p:sp>
      <p:pic>
        <p:nvPicPr>
          <p:cNvPr id="53" name="Picture 38"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8944459" y="1843030"/>
            <a:ext cx="1388612" cy="5715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13"/>
          <p:cNvGrpSpPr>
            <a:grpSpLocks/>
          </p:cNvGrpSpPr>
          <p:nvPr/>
        </p:nvGrpSpPr>
        <p:grpSpPr bwMode="auto">
          <a:xfrm>
            <a:off x="4771668" y="1769707"/>
            <a:ext cx="2669013" cy="1775091"/>
            <a:chOff x="699" y="1238"/>
            <a:chExt cx="898" cy="950"/>
          </a:xfrm>
        </p:grpSpPr>
        <p:grpSp>
          <p:nvGrpSpPr>
            <p:cNvPr id="24" name="Group 14"/>
            <p:cNvGrpSpPr>
              <a:grpSpLocks/>
            </p:cNvGrpSpPr>
            <p:nvPr/>
          </p:nvGrpSpPr>
          <p:grpSpPr bwMode="auto">
            <a:xfrm>
              <a:off x="699" y="1236"/>
              <a:ext cx="897" cy="949"/>
              <a:chOff x="192" y="1917"/>
              <a:chExt cx="1042" cy="1102"/>
            </a:xfrm>
          </p:grpSpPr>
          <p:pic>
            <p:nvPicPr>
              <p:cNvPr id="26" name="Picture 15" descr="light_shadow"/>
              <p:cNvPicPr>
                <a:picLocks noChangeAspect="1" noChangeArrowheads="1"/>
              </p:cNvPicPr>
              <p:nvPr/>
            </p:nvPicPr>
            <p:blipFill>
              <a:blip r:embed="rId5" cstate="print">
                <a:lum bright="-78000" contrast="-78000"/>
              </a:blip>
              <a:srcRect/>
              <a:stretch>
                <a:fillRect/>
              </a:stretch>
            </p:blipFill>
            <p:spPr bwMode="gray">
              <a:xfrm>
                <a:off x="291" y="2781"/>
                <a:ext cx="858" cy="238"/>
              </a:xfrm>
              <a:prstGeom prst="rect">
                <a:avLst/>
              </a:prstGeom>
              <a:noFill/>
              <a:ln w="9525">
                <a:noFill/>
                <a:miter lim="800000"/>
                <a:headEnd/>
                <a:tailEnd/>
              </a:ln>
            </p:spPr>
          </p:pic>
          <p:pic>
            <p:nvPicPr>
              <p:cNvPr id="27" name="Picture 16" descr="circuler_1"/>
              <p:cNvPicPr>
                <a:picLocks noChangeAspect="1" noChangeArrowheads="1"/>
              </p:cNvPicPr>
              <p:nvPr/>
            </p:nvPicPr>
            <p:blipFill>
              <a:blip r:embed="rId6" cstate="print"/>
              <a:srcRect/>
              <a:stretch>
                <a:fillRect/>
              </a:stretch>
            </p:blipFill>
            <p:spPr bwMode="gray">
              <a:xfrm>
                <a:off x="192" y="1917"/>
                <a:ext cx="1042" cy="1016"/>
              </a:xfrm>
              <a:prstGeom prst="rect">
                <a:avLst/>
              </a:prstGeom>
              <a:noFill/>
              <a:ln w="9525">
                <a:noFill/>
                <a:miter lim="800000"/>
                <a:headEnd/>
                <a:tailEnd/>
              </a:ln>
            </p:spPr>
          </p:pic>
          <p:sp>
            <p:nvSpPr>
              <p:cNvPr id="28" name="Oval 17"/>
              <p:cNvSpPr>
                <a:spLocks noChangeArrowheads="1"/>
              </p:cNvSpPr>
              <p:nvPr/>
            </p:nvSpPr>
            <p:spPr bwMode="gray">
              <a:xfrm>
                <a:off x="192" y="1917"/>
                <a:ext cx="1035" cy="1020"/>
              </a:xfrm>
              <a:prstGeom prst="ellipse">
                <a:avLst/>
              </a:prstGeom>
              <a:gradFill rotWithShape="1">
                <a:gsLst>
                  <a:gs pos="49000">
                    <a:schemeClr val="accent1">
                      <a:gamma/>
                      <a:shade val="46275"/>
                      <a:invGamma/>
                      <a:alpha val="89999"/>
                    </a:schemeClr>
                  </a:gs>
                  <a:gs pos="50000">
                    <a:schemeClr val="accent1">
                      <a:gamma/>
                      <a:shade val="46275"/>
                      <a:invGamma/>
                      <a:alpha val="89999"/>
                    </a:schemeClr>
                  </a:gs>
                  <a:gs pos="50000">
                    <a:schemeClr val="accent1">
                      <a:alpha val="55000"/>
                    </a:schemeClr>
                  </a:gs>
                  <a:gs pos="50000">
                    <a:schemeClr val="accent1">
                      <a:gamma/>
                      <a:shade val="46275"/>
                      <a:invGamma/>
                      <a:alpha val="89999"/>
                    </a:schemeClr>
                  </a:gs>
                </a:gsLst>
                <a:lin ang="5400000" scaled="1"/>
              </a:gradFill>
              <a:ln w="9525" algn="ctr">
                <a:noFill/>
                <a:round/>
                <a:headEnd/>
                <a:tailEnd/>
              </a:ln>
              <a:effectLst/>
            </p:spPr>
            <p:txBody>
              <a:bodyPr wrap="none" anchor="ctr"/>
              <a:lstStyle/>
              <a:p>
                <a:pPr algn="ctr"/>
                <a:r>
                  <a:rPr lang="fr-FR" sz="2400" b="1" dirty="0">
                    <a:solidFill>
                      <a:schemeClr val="tx1">
                        <a:lumMod val="85000"/>
                        <a:lumOff val="15000"/>
                      </a:schemeClr>
                    </a:solidFill>
                  </a:rPr>
                  <a:t>Besoins </a:t>
                </a:r>
                <a:endParaRPr lang="fr-FR" sz="2400" b="1" dirty="0" smtClean="0">
                  <a:solidFill>
                    <a:schemeClr val="tx1">
                      <a:lumMod val="85000"/>
                      <a:lumOff val="15000"/>
                    </a:schemeClr>
                  </a:solidFill>
                </a:endParaRPr>
              </a:p>
              <a:p>
                <a:pPr algn="ctr"/>
                <a:r>
                  <a:rPr lang="fr-FR" sz="2400" b="1" dirty="0" smtClean="0">
                    <a:solidFill>
                      <a:schemeClr val="tx1">
                        <a:lumMod val="85000"/>
                        <a:lumOff val="15000"/>
                      </a:schemeClr>
                    </a:solidFill>
                  </a:rPr>
                  <a:t>fonctionnels</a:t>
                </a:r>
                <a:endParaRPr lang="fr-FR" sz="2400" b="1" dirty="0">
                  <a:solidFill>
                    <a:schemeClr val="tx1">
                      <a:lumMod val="85000"/>
                      <a:lumOff val="15000"/>
                    </a:schemeClr>
                  </a:solidFill>
                </a:endParaRPr>
              </a:p>
            </p:txBody>
          </p:sp>
        </p:grpSp>
        <p:pic>
          <p:nvPicPr>
            <p:cNvPr id="25" name="Picture 18" descr="Picture2"/>
            <p:cNvPicPr>
              <a:picLocks noChangeAspect="1" noChangeArrowheads="1"/>
            </p:cNvPicPr>
            <p:nvPr/>
          </p:nvPicPr>
          <p:blipFill>
            <a:blip r:embed="rId4" cstate="print"/>
            <a:srcRect/>
            <a:stretch>
              <a:fillRect/>
            </a:stretch>
          </p:blipFill>
          <p:spPr bwMode="gray">
            <a:xfrm>
              <a:off x="789" y="1247"/>
              <a:ext cx="709" cy="310"/>
            </a:xfrm>
            <a:prstGeom prst="rect">
              <a:avLst/>
            </a:prstGeom>
            <a:noFill/>
            <a:ln w="9525">
              <a:noFill/>
              <a:miter lim="800000"/>
              <a:headEnd/>
              <a:tailEnd/>
            </a:ln>
          </p:spPr>
        </p:pic>
      </p:grpSp>
      <p:grpSp>
        <p:nvGrpSpPr>
          <p:cNvPr id="61" name="Group 13"/>
          <p:cNvGrpSpPr>
            <a:grpSpLocks/>
          </p:cNvGrpSpPr>
          <p:nvPr/>
        </p:nvGrpSpPr>
        <p:grpSpPr bwMode="auto">
          <a:xfrm>
            <a:off x="7882154" y="4498934"/>
            <a:ext cx="2450917" cy="1755774"/>
            <a:chOff x="699" y="1238"/>
            <a:chExt cx="898" cy="950"/>
          </a:xfrm>
        </p:grpSpPr>
        <p:grpSp>
          <p:nvGrpSpPr>
            <p:cNvPr id="62" name="Group 14"/>
            <p:cNvGrpSpPr>
              <a:grpSpLocks/>
            </p:cNvGrpSpPr>
            <p:nvPr/>
          </p:nvGrpSpPr>
          <p:grpSpPr bwMode="auto">
            <a:xfrm>
              <a:off x="699" y="1238"/>
              <a:ext cx="898" cy="950"/>
              <a:chOff x="192" y="1917"/>
              <a:chExt cx="1042" cy="1102"/>
            </a:xfrm>
          </p:grpSpPr>
          <p:pic>
            <p:nvPicPr>
              <p:cNvPr id="64" name="Picture 23" descr="light_shadow"/>
              <p:cNvPicPr>
                <a:picLocks noChangeAspect="1" noChangeArrowheads="1"/>
              </p:cNvPicPr>
              <p:nvPr/>
            </p:nvPicPr>
            <p:blipFill>
              <a:blip r:embed="rId5" cstate="print">
                <a:lum bright="-78000" contrast="-78000"/>
                <a:extLst>
                  <a:ext uri="{28A0092B-C50C-407E-A947-70E740481C1C}">
                    <a14:useLocalDpi xmlns:a14="http://schemas.microsoft.com/office/drawing/2010/main" val="0"/>
                  </a:ext>
                </a:extLst>
              </a:blip>
              <a:srcRect/>
              <a:stretch>
                <a:fillRect/>
              </a:stretch>
            </p:blipFill>
            <p:spPr bwMode="gray">
              <a:xfrm>
                <a:off x="291" y="2781"/>
                <a:ext cx="858" cy="23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4"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192" y="1917"/>
                <a:ext cx="1042" cy="1016"/>
              </a:xfrm>
              <a:prstGeom prst="rect">
                <a:avLst/>
              </a:prstGeom>
              <a:noFill/>
              <a:extLst>
                <a:ext uri="{909E8E84-426E-40DD-AFC4-6F175D3DCCD1}">
                  <a14:hiddenFill xmlns:a14="http://schemas.microsoft.com/office/drawing/2010/main">
                    <a:solidFill>
                      <a:srgbClr val="FFFFFF"/>
                    </a:solidFill>
                  </a14:hiddenFill>
                </a:ext>
              </a:extLst>
            </p:spPr>
          </p:pic>
          <p:sp>
            <p:nvSpPr>
              <p:cNvPr id="66" name="Oval 25"/>
              <p:cNvSpPr>
                <a:spLocks noChangeArrowheads="1"/>
              </p:cNvSpPr>
              <p:nvPr/>
            </p:nvSpPr>
            <p:spPr bwMode="gray">
              <a:xfrm>
                <a:off x="192" y="1917"/>
                <a:ext cx="1035" cy="1019"/>
              </a:xfrm>
              <a:prstGeom prst="ellipse">
                <a:avLst/>
              </a:prstGeom>
              <a:ln/>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2">
                <a:schemeClr val="accent4"/>
              </a:fillRef>
              <a:effectRef idx="1">
                <a:schemeClr val="accent4"/>
              </a:effectRef>
              <a:fontRef idx="minor">
                <a:schemeClr val="dk1"/>
              </a:fontRef>
            </p:style>
            <p:txBody>
              <a:bodyPr wrap="none" anchor="ctr"/>
              <a:lstStyle/>
              <a:p>
                <a:pPr algn="ctr"/>
                <a:r>
                  <a:rPr lang="fr-FR" dirty="0" smtClean="0">
                    <a:solidFill>
                      <a:schemeClr val="tx1">
                        <a:lumMod val="85000"/>
                        <a:lumOff val="15000"/>
                      </a:schemeClr>
                    </a:solidFill>
                  </a:rPr>
                  <a:t>Besoins non</a:t>
                </a:r>
              </a:p>
              <a:p>
                <a:pPr algn="ctr"/>
                <a:r>
                  <a:rPr lang="fr-FR" dirty="0" smtClean="0">
                    <a:solidFill>
                      <a:schemeClr val="tx1">
                        <a:lumMod val="85000"/>
                        <a:lumOff val="15000"/>
                      </a:schemeClr>
                    </a:solidFill>
                  </a:rPr>
                  <a:t>fonctionnels</a:t>
                </a:r>
                <a:endParaRPr lang="fr-FR" dirty="0">
                  <a:solidFill>
                    <a:schemeClr val="tx1">
                      <a:lumMod val="85000"/>
                      <a:lumOff val="15000"/>
                    </a:schemeClr>
                  </a:solidFill>
                </a:endParaRPr>
              </a:p>
            </p:txBody>
          </p:sp>
        </p:grpSp>
        <p:pic>
          <p:nvPicPr>
            <p:cNvPr id="63" name="Picture 18"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789" y="1247"/>
              <a:ext cx="709" cy="31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3" name="Connecteur droit avec flèche 82"/>
          <p:cNvCxnSpPr/>
          <p:nvPr/>
        </p:nvCxnSpPr>
        <p:spPr>
          <a:xfrm>
            <a:off x="7146436" y="3171298"/>
            <a:ext cx="1299295" cy="146156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85" name="Connecteur droit avec flèche 84"/>
          <p:cNvCxnSpPr/>
          <p:nvPr/>
        </p:nvCxnSpPr>
        <p:spPr>
          <a:xfrm flipH="1">
            <a:off x="3614590" y="3156228"/>
            <a:ext cx="1386808" cy="142174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grpSp>
        <p:nvGrpSpPr>
          <p:cNvPr id="86" name="Group 13"/>
          <p:cNvGrpSpPr>
            <a:grpSpLocks/>
          </p:cNvGrpSpPr>
          <p:nvPr/>
        </p:nvGrpSpPr>
        <p:grpSpPr bwMode="auto">
          <a:xfrm>
            <a:off x="1727250" y="4498934"/>
            <a:ext cx="2659033" cy="1755257"/>
            <a:chOff x="699" y="1238"/>
            <a:chExt cx="898" cy="950"/>
          </a:xfrm>
        </p:grpSpPr>
        <p:grpSp>
          <p:nvGrpSpPr>
            <p:cNvPr id="87" name="Group 14"/>
            <p:cNvGrpSpPr>
              <a:grpSpLocks/>
            </p:cNvGrpSpPr>
            <p:nvPr/>
          </p:nvGrpSpPr>
          <p:grpSpPr bwMode="auto">
            <a:xfrm>
              <a:off x="699" y="1238"/>
              <a:ext cx="898" cy="950"/>
              <a:chOff x="192" y="1917"/>
              <a:chExt cx="1042" cy="1102"/>
            </a:xfrm>
          </p:grpSpPr>
          <p:pic>
            <p:nvPicPr>
              <p:cNvPr id="89" name="Picture 23" descr="light_shadow"/>
              <p:cNvPicPr>
                <a:picLocks noChangeAspect="1" noChangeArrowheads="1"/>
              </p:cNvPicPr>
              <p:nvPr/>
            </p:nvPicPr>
            <p:blipFill>
              <a:blip r:embed="rId5" cstate="print">
                <a:lum bright="-78000" contrast="-78000"/>
                <a:extLst>
                  <a:ext uri="{28A0092B-C50C-407E-A947-70E740481C1C}">
                    <a14:useLocalDpi xmlns:a14="http://schemas.microsoft.com/office/drawing/2010/main" val="0"/>
                  </a:ext>
                </a:extLst>
              </a:blip>
              <a:srcRect/>
              <a:stretch>
                <a:fillRect/>
              </a:stretch>
            </p:blipFill>
            <p:spPr bwMode="gray">
              <a:xfrm>
                <a:off x="291" y="2781"/>
                <a:ext cx="858" cy="23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4"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192" y="1917"/>
                <a:ext cx="1042" cy="1016"/>
              </a:xfrm>
              <a:prstGeom prst="rect">
                <a:avLst/>
              </a:prstGeom>
              <a:noFill/>
              <a:extLst>
                <a:ext uri="{909E8E84-426E-40DD-AFC4-6F175D3DCCD1}">
                  <a14:hiddenFill xmlns:a14="http://schemas.microsoft.com/office/drawing/2010/main">
                    <a:solidFill>
                      <a:srgbClr val="FFFFFF"/>
                    </a:solidFill>
                  </a14:hiddenFill>
                </a:ext>
              </a:extLst>
            </p:spPr>
          </p:pic>
          <p:sp>
            <p:nvSpPr>
              <p:cNvPr id="91" name="Oval 25"/>
              <p:cNvSpPr>
                <a:spLocks noChangeArrowheads="1"/>
              </p:cNvSpPr>
              <p:nvPr/>
            </p:nvSpPr>
            <p:spPr bwMode="gray">
              <a:xfrm>
                <a:off x="192" y="1917"/>
                <a:ext cx="1035" cy="1019"/>
              </a:xfrm>
              <a:prstGeom prst="ellipse">
                <a:avLst/>
              </a:prstGeom>
              <a:ln/>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2">
                <a:schemeClr val="accent4"/>
              </a:fillRef>
              <a:effectRef idx="1">
                <a:schemeClr val="accent4"/>
              </a:effectRef>
              <a:fontRef idx="minor">
                <a:schemeClr val="dk1"/>
              </a:fontRef>
            </p:style>
            <p:txBody>
              <a:bodyPr wrap="none" anchor="ctr"/>
              <a:lstStyle/>
              <a:p>
                <a:pPr algn="ctr"/>
                <a:r>
                  <a:rPr lang="fr-FR" dirty="0">
                    <a:solidFill>
                      <a:schemeClr val="tx1">
                        <a:lumMod val="85000"/>
                        <a:lumOff val="15000"/>
                      </a:schemeClr>
                    </a:solidFill>
                  </a:rPr>
                  <a:t>Besoins </a:t>
                </a:r>
                <a:endParaRPr lang="fr-FR" dirty="0" smtClean="0">
                  <a:solidFill>
                    <a:schemeClr val="tx1">
                      <a:lumMod val="85000"/>
                      <a:lumOff val="15000"/>
                    </a:schemeClr>
                  </a:solidFill>
                </a:endParaRPr>
              </a:p>
              <a:p>
                <a:pPr algn="ctr"/>
                <a:r>
                  <a:rPr lang="fr-FR" dirty="0" smtClean="0">
                    <a:solidFill>
                      <a:schemeClr val="tx1">
                        <a:lumMod val="85000"/>
                        <a:lumOff val="15000"/>
                      </a:schemeClr>
                    </a:solidFill>
                  </a:rPr>
                  <a:t>fonctionnels</a:t>
                </a:r>
                <a:endParaRPr lang="fr-FR" dirty="0">
                  <a:solidFill>
                    <a:schemeClr val="tx1">
                      <a:lumMod val="85000"/>
                      <a:lumOff val="15000"/>
                    </a:schemeClr>
                  </a:solidFill>
                </a:endParaRPr>
              </a:p>
            </p:txBody>
          </p:sp>
        </p:grpSp>
        <p:pic>
          <p:nvPicPr>
            <p:cNvPr id="88" name="Picture 18"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789" y="1247"/>
              <a:ext cx="709" cy="310"/>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t>Besoins</a:t>
            </a:r>
            <a:r>
              <a:rPr lang="fr-FR" sz="1400" dirty="0" smtClean="0">
                <a:solidFill>
                  <a:schemeClr val="bg1">
                    <a:lumMod val="85000"/>
                  </a:schemeClr>
                </a:solidFill>
              </a:rPr>
              <a:t> | Etude préalable  |cas d’utilisation</a:t>
            </a:r>
            <a:endParaRPr lang="fr-FR" sz="1400" dirty="0">
              <a:solidFill>
                <a:schemeClr val="bg1">
                  <a:lumMod val="85000"/>
                </a:schemeClr>
              </a:solidFill>
            </a:endParaRPr>
          </a:p>
          <a:p>
            <a:r>
              <a:rPr lang="fr-FR" sz="1400" dirty="0" smtClean="0"/>
              <a:t> </a:t>
            </a:r>
            <a:endParaRPr lang="fr-FR" sz="1400" dirty="0"/>
          </a:p>
        </p:txBody>
      </p:sp>
      <p:sp>
        <p:nvSpPr>
          <p:cNvPr id="100" name="Triangle isocèle 99"/>
          <p:cNvSpPr/>
          <p:nvPr/>
        </p:nvSpPr>
        <p:spPr>
          <a:xfrm>
            <a:off x="5076003" y="889722"/>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1" name="Connecteur droit 100"/>
          <p:cNvCxnSpPr/>
          <p:nvPr/>
        </p:nvCxnSpPr>
        <p:spPr>
          <a:xfrm>
            <a:off x="4818743" y="878651"/>
            <a:ext cx="3780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5081076" y="1209405"/>
            <a:ext cx="2330510" cy="400110"/>
          </a:xfrm>
          <a:prstGeom prst="rect">
            <a:avLst/>
          </a:prstGeom>
          <a:noFill/>
        </p:spPr>
        <p:txBody>
          <a:bodyPr wrap="none" rtlCol="0">
            <a:spAutoFit/>
          </a:bodyPr>
          <a:lstStyle/>
          <a:p>
            <a:r>
              <a:rPr lang="fr-FR" sz="2000" dirty="0">
                <a:solidFill>
                  <a:schemeClr val="tx1">
                    <a:lumMod val="85000"/>
                    <a:lumOff val="15000"/>
                  </a:schemeClr>
                </a:solidFill>
              </a:rPr>
              <a:t>Besoins fonctionnels</a:t>
            </a:r>
          </a:p>
        </p:txBody>
      </p:sp>
      <p:graphicFrame>
        <p:nvGraphicFramePr>
          <p:cNvPr id="92" name="Tableau 91"/>
          <p:cNvGraphicFramePr>
            <a:graphicFrameLocks noGrp="1"/>
          </p:cNvGraphicFramePr>
          <p:nvPr>
            <p:extLst/>
          </p:nvPr>
        </p:nvGraphicFramePr>
        <p:xfrm>
          <a:off x="0" y="0"/>
          <a:ext cx="11823129" cy="518160"/>
        </p:xfrm>
        <a:graphic>
          <a:graphicData uri="http://schemas.openxmlformats.org/drawingml/2006/table">
            <a:tbl>
              <a:tblPr firstRow="1" bandRow="1">
                <a:tableStyleId>{69CF1AB2-1976-4502-BF36-3FF5EA218861}</a:tableStyleId>
              </a:tblPr>
              <a:tblGrid>
                <a:gridCol w="1926077"/>
                <a:gridCol w="2393004"/>
                <a:gridCol w="2278253"/>
                <a:gridCol w="1672405"/>
                <a:gridCol w="1672405"/>
                <a:gridCol w="1880985"/>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algn="ctr">
                        <a:defRPr/>
                      </a:pPr>
                      <a:r>
                        <a:rPr lang="fr-FR" sz="1400" b="1" dirty="0" smtClean="0">
                          <a:solidFill>
                            <a:schemeClr val="bg1"/>
                          </a:solidFill>
                        </a:rPr>
                        <a:t>Spécification des besoins</a:t>
                      </a:r>
                      <a:endParaRPr lang="fr-FR" sz="1400" dirty="0" smtClean="0">
                        <a:solidFill>
                          <a:schemeClr val="bg1"/>
                        </a:solidFill>
                        <a:effectLst>
                          <a:outerShdw blurRad="38100" dist="38100" dir="2700000" algn="tl">
                            <a:srgbClr val="000000">
                              <a:alpha val="43137"/>
                            </a:srgbClr>
                          </a:outerShdw>
                        </a:effectLst>
                      </a:endParaRPr>
                    </a:p>
                  </a:txBody>
                  <a:tcPr>
                    <a:solidFill>
                      <a:srgbClr val="175C7B">
                        <a:alpha val="25000"/>
                      </a:srgbClr>
                    </a:solidFill>
                  </a:tcPr>
                </a:tc>
                <a:tc>
                  <a:txBody>
                    <a:bodyPr/>
                    <a:lstStyle/>
                    <a:p>
                      <a:pPr algn="ctr"/>
                      <a:r>
                        <a:rPr lang="fr-FR" sz="1800" dirty="0" smtClean="0">
                          <a:solidFill>
                            <a:schemeClr val="bg1"/>
                          </a:solidFill>
                        </a:rPr>
                        <a:t>Analyse fonctionnelle</a:t>
                      </a:r>
                      <a:endParaRPr lang="fr-FR" sz="1800" dirty="0">
                        <a:solidFill>
                          <a:schemeClr val="bg1"/>
                        </a:solidFill>
                      </a:endParaRPr>
                    </a:p>
                  </a:txBody>
                  <a:tcPr>
                    <a:solidFill>
                      <a:srgbClr val="235C81"/>
                    </a:solidFill>
                  </a:tcPr>
                </a:tc>
                <a:tc>
                  <a:txBody>
                    <a:bodyPr/>
                    <a:lstStyle/>
                    <a:p>
                      <a:pPr algn="ctr"/>
                      <a:r>
                        <a:rPr lang="fr-FR" sz="1400" dirty="0" smtClean="0">
                          <a:solidFill>
                            <a:schemeClr val="bg1"/>
                          </a:solidFill>
                        </a:rPr>
                        <a:t>Analyse &amp;</a:t>
                      </a:r>
                      <a:r>
                        <a:rPr lang="fr-FR" sz="1400" baseline="0" dirty="0" smtClean="0">
                          <a:solidFill>
                            <a:schemeClr val="bg1"/>
                          </a:solidFill>
                        </a:rPr>
                        <a: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Tree>
    <p:custDataLst>
      <p:tags r:id="rId1"/>
    </p:custDataLst>
    <p:extLst>
      <p:ext uri="{BB962C8B-B14F-4D97-AF65-F5344CB8AC3E}">
        <p14:creationId xmlns:p14="http://schemas.microsoft.com/office/powerpoint/2010/main" val="1008220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par>
                                <p:cTn id="13" presetID="10"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fade">
                                      <p:cBhvr>
                                        <p:cTn id="20" dur="500"/>
                                        <p:tgtEl>
                                          <p:spTgt spid="83"/>
                                        </p:tgtEl>
                                      </p:cBhvr>
                                    </p:animEffect>
                                  </p:childTnLst>
                                </p:cTn>
                              </p:par>
                              <p:par>
                                <p:cTn id="21" presetID="10"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654681" y="6384518"/>
            <a:ext cx="2438400" cy="365125"/>
          </a:xfrm>
        </p:spPr>
        <p:txBody>
          <a:bodyPr/>
          <a:lstStyle/>
          <a:p>
            <a:fld id="{BF4A28E8-094C-C143-8659-A24A62521A25}" type="slidenum">
              <a:rPr lang="fr-FR" sz="1800" b="1" smtClean="0">
                <a:solidFill>
                  <a:schemeClr val="tx1">
                    <a:lumMod val="95000"/>
                    <a:lumOff val="5000"/>
                  </a:schemeClr>
                </a:solidFill>
              </a:rPr>
              <a:pPr/>
              <a:t>15</a:t>
            </a:fld>
            <a:endParaRPr lang="fr-FR" sz="1800" b="1" dirty="0">
              <a:solidFill>
                <a:schemeClr val="tx1">
                  <a:lumMod val="95000"/>
                  <a:lumOff val="5000"/>
                </a:schemeClr>
              </a:solidFill>
            </a:endParaRPr>
          </a:p>
        </p:txBody>
      </p:sp>
      <p:sp>
        <p:nvSpPr>
          <p:cNvPr id="99"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t>Besoins</a:t>
            </a:r>
            <a:r>
              <a:rPr lang="fr-FR" sz="1400" dirty="0" smtClean="0">
                <a:solidFill>
                  <a:schemeClr val="bg1">
                    <a:lumMod val="85000"/>
                  </a:schemeClr>
                </a:solidFill>
              </a:rPr>
              <a:t> | Etude préalable  |cas d’utilisation</a:t>
            </a:r>
            <a:endParaRPr lang="fr-FR" sz="1400" dirty="0">
              <a:solidFill>
                <a:schemeClr val="bg1">
                  <a:lumMod val="85000"/>
                </a:schemeClr>
              </a:solidFill>
            </a:endParaRPr>
          </a:p>
          <a:p>
            <a:r>
              <a:rPr lang="fr-FR" sz="1400" dirty="0" smtClean="0"/>
              <a:t> </a:t>
            </a:r>
            <a:endParaRPr lang="fr-FR" sz="1400" dirty="0"/>
          </a:p>
        </p:txBody>
      </p:sp>
      <p:sp>
        <p:nvSpPr>
          <p:cNvPr id="100" name="Triangle isocèle 99"/>
          <p:cNvSpPr/>
          <p:nvPr/>
        </p:nvSpPr>
        <p:spPr>
          <a:xfrm>
            <a:off x="5076003" y="889722"/>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1" name="Connecteur droit 100"/>
          <p:cNvCxnSpPr/>
          <p:nvPr/>
        </p:nvCxnSpPr>
        <p:spPr>
          <a:xfrm>
            <a:off x="4818743" y="878651"/>
            <a:ext cx="3780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5081076" y="1209405"/>
            <a:ext cx="2330510" cy="400110"/>
          </a:xfrm>
          <a:prstGeom prst="rect">
            <a:avLst/>
          </a:prstGeom>
          <a:noFill/>
        </p:spPr>
        <p:txBody>
          <a:bodyPr wrap="none" rtlCol="0">
            <a:spAutoFit/>
          </a:bodyPr>
          <a:lstStyle/>
          <a:p>
            <a:r>
              <a:rPr lang="fr-FR" sz="2000" dirty="0">
                <a:solidFill>
                  <a:schemeClr val="tx1">
                    <a:lumMod val="85000"/>
                    <a:lumOff val="15000"/>
                  </a:schemeClr>
                </a:solidFill>
              </a:rPr>
              <a:t>Besoins fonctionnels</a:t>
            </a:r>
          </a:p>
        </p:txBody>
      </p:sp>
      <p:graphicFrame>
        <p:nvGraphicFramePr>
          <p:cNvPr id="92" name="Tableau 91"/>
          <p:cNvGraphicFramePr>
            <a:graphicFrameLocks noGrp="1"/>
          </p:cNvGraphicFramePr>
          <p:nvPr>
            <p:extLst/>
          </p:nvPr>
        </p:nvGraphicFramePr>
        <p:xfrm>
          <a:off x="0" y="0"/>
          <a:ext cx="11823129" cy="518160"/>
        </p:xfrm>
        <a:graphic>
          <a:graphicData uri="http://schemas.openxmlformats.org/drawingml/2006/table">
            <a:tbl>
              <a:tblPr firstRow="1" bandRow="1">
                <a:tableStyleId>{69CF1AB2-1976-4502-BF36-3FF5EA218861}</a:tableStyleId>
              </a:tblPr>
              <a:tblGrid>
                <a:gridCol w="1926077"/>
                <a:gridCol w="2393004"/>
                <a:gridCol w="2278253"/>
                <a:gridCol w="1672405"/>
                <a:gridCol w="1672405"/>
                <a:gridCol w="1880985"/>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algn="ctr">
                        <a:defRPr/>
                      </a:pPr>
                      <a:r>
                        <a:rPr lang="fr-FR" sz="1400" b="1" dirty="0" smtClean="0">
                          <a:solidFill>
                            <a:schemeClr val="bg1"/>
                          </a:solidFill>
                        </a:rPr>
                        <a:t>Spécification des besoins</a:t>
                      </a:r>
                      <a:endParaRPr lang="fr-FR" sz="1400" dirty="0" smtClean="0">
                        <a:solidFill>
                          <a:schemeClr val="bg1"/>
                        </a:solidFill>
                        <a:effectLst>
                          <a:outerShdw blurRad="38100" dist="38100" dir="2700000" algn="tl">
                            <a:srgbClr val="000000">
                              <a:alpha val="43137"/>
                            </a:srgbClr>
                          </a:outerShdw>
                        </a:effectLst>
                      </a:endParaRPr>
                    </a:p>
                  </a:txBody>
                  <a:tcPr>
                    <a:solidFill>
                      <a:srgbClr val="175C7B">
                        <a:alpha val="25000"/>
                      </a:srgbClr>
                    </a:solidFill>
                  </a:tcPr>
                </a:tc>
                <a:tc>
                  <a:txBody>
                    <a:bodyPr/>
                    <a:lstStyle/>
                    <a:p>
                      <a:pPr algn="ctr"/>
                      <a:r>
                        <a:rPr lang="fr-FR" sz="1800" dirty="0" smtClean="0">
                          <a:solidFill>
                            <a:schemeClr val="bg1"/>
                          </a:solidFill>
                        </a:rPr>
                        <a:t>Analyse fonctionnelle</a:t>
                      </a:r>
                      <a:endParaRPr lang="fr-FR" sz="1800" dirty="0">
                        <a:solidFill>
                          <a:schemeClr val="bg1"/>
                        </a:solidFill>
                      </a:endParaRPr>
                    </a:p>
                  </a:txBody>
                  <a:tcPr>
                    <a:solidFill>
                      <a:srgbClr val="235C81"/>
                    </a:solidFill>
                  </a:tcPr>
                </a:tc>
                <a:tc>
                  <a:txBody>
                    <a:bodyPr/>
                    <a:lstStyle/>
                    <a:p>
                      <a:pPr algn="ctr"/>
                      <a:r>
                        <a:rPr lang="fr-FR" sz="1400" dirty="0" smtClean="0">
                          <a:solidFill>
                            <a:schemeClr val="bg1"/>
                          </a:solidFill>
                        </a:rPr>
                        <a:t>Analyse &amp;</a:t>
                      </a:r>
                      <a:r>
                        <a:rPr lang="fr-FR" sz="1400" baseline="0" dirty="0" smtClean="0">
                          <a:solidFill>
                            <a:schemeClr val="bg1"/>
                          </a:solidFill>
                        </a:rPr>
                        <a: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68" name="한쪽 모서리가 둥근 사각형 53"/>
          <p:cNvSpPr/>
          <p:nvPr/>
        </p:nvSpPr>
        <p:spPr>
          <a:xfrm flipH="1" flipV="1">
            <a:off x="1559018" y="1732249"/>
            <a:ext cx="9075113" cy="2688541"/>
          </a:xfrm>
          <a:prstGeom prst="round1Rect">
            <a:avLst/>
          </a:prstGeom>
          <a:gradFill flip="none" rotWithShape="1">
            <a:gsLst>
              <a:gs pos="0">
                <a:schemeClr val="bg1"/>
              </a:gs>
              <a:gs pos="100000">
                <a:schemeClr val="bg1">
                  <a:lumMod val="85000"/>
                </a:schemeClr>
              </a:gs>
              <a:gs pos="100000">
                <a:schemeClr val="bg1"/>
              </a:gs>
            </a:gsLst>
            <a:lin ang="2700000" scaled="1"/>
            <a:tileRect/>
          </a:gradFill>
          <a:ln w="12700">
            <a:solidFill>
              <a:schemeClr val="bg1">
                <a:lumMod val="75000"/>
              </a:schemeClr>
            </a:solidFill>
          </a:ln>
          <a:scene3d>
            <a:camera prst="orthographicFront"/>
            <a:lightRig rig="threePt" dir="t"/>
          </a:scene3d>
          <a:sp3d>
            <a:bevelT w="19050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1617665" y="2107135"/>
            <a:ext cx="5431527" cy="2400657"/>
          </a:xfrm>
          <a:prstGeom prst="rect">
            <a:avLst/>
          </a:prstGeom>
        </p:spPr>
        <p:txBody>
          <a:bodyPr wrap="square">
            <a:spAutoFit/>
          </a:bodyPr>
          <a:lstStyle/>
          <a:p>
            <a:pPr marL="342900" lvl="0" indent="-342900">
              <a:lnSpc>
                <a:spcPct val="150000"/>
              </a:lnSpc>
              <a:buSzPct val="170000"/>
              <a:buFont typeface="Wingdings" panose="05000000000000000000" pitchFamily="2" charset="2"/>
              <a:buChar char="ü"/>
            </a:pPr>
            <a:r>
              <a:rPr lang="fr-FR" sz="2000" dirty="0" smtClean="0"/>
              <a:t>Partie site web		</a:t>
            </a:r>
          </a:p>
          <a:p>
            <a:pPr marL="441325" lvl="0" indent="-441325">
              <a:lnSpc>
                <a:spcPct val="150000"/>
              </a:lnSpc>
              <a:buSzPct val="170000"/>
              <a:buBlip>
                <a:blip r:embed="rId4"/>
              </a:buBlip>
            </a:pPr>
            <a:r>
              <a:rPr lang="fr-FR" sz="2000" dirty="0" smtClean="0"/>
              <a:t>Gestion des cv </a:t>
            </a:r>
          </a:p>
          <a:p>
            <a:pPr marL="441325" lvl="0" indent="-441325">
              <a:lnSpc>
                <a:spcPct val="150000"/>
              </a:lnSpc>
              <a:buSzPct val="170000"/>
              <a:buBlip>
                <a:blip r:embed="rId4"/>
              </a:buBlip>
            </a:pPr>
            <a:r>
              <a:rPr lang="fr-FR" sz="2000" dirty="0" smtClean="0"/>
              <a:t>Gestion des offres d’emplois</a:t>
            </a:r>
          </a:p>
          <a:p>
            <a:pPr marL="441325" lvl="0" indent="-441325">
              <a:lnSpc>
                <a:spcPct val="150000"/>
              </a:lnSpc>
              <a:buSzPct val="170000"/>
              <a:buBlip>
                <a:blip r:embed="rId4"/>
              </a:buBlip>
            </a:pPr>
            <a:r>
              <a:rPr lang="fr-FR" sz="2000" dirty="0" smtClean="0"/>
              <a:t>Offre d’une zone de consultation des emplois</a:t>
            </a:r>
          </a:p>
          <a:p>
            <a:pPr lvl="0">
              <a:lnSpc>
                <a:spcPct val="150000"/>
              </a:lnSpc>
              <a:buSzPct val="170000"/>
            </a:pPr>
            <a:endParaRPr lang="fr-FR" sz="2000" dirty="0" smtClean="0">
              <a:cs typeface="Arial" pitchFamily="34" charset="0"/>
            </a:endParaRPr>
          </a:p>
        </p:txBody>
      </p:sp>
      <p:pic>
        <p:nvPicPr>
          <p:cNvPr id="75"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70490" y="4795676"/>
            <a:ext cx="1633005" cy="1643473"/>
          </a:xfrm>
          <a:prstGeom prst="ellipse">
            <a:avLst/>
          </a:prstGeom>
          <a:noFill/>
        </p:spPr>
      </p:pic>
      <p:pic>
        <p:nvPicPr>
          <p:cNvPr id="84"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851634" y="4795449"/>
            <a:ext cx="1977263" cy="1624230"/>
          </a:xfrm>
          <a:prstGeom prst="ellipse">
            <a:avLst/>
          </a:prstGeom>
          <a:noFill/>
        </p:spPr>
      </p:pic>
      <p:pic>
        <p:nvPicPr>
          <p:cNvPr id="86" name="Picture 17"/>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034620" y="4735767"/>
            <a:ext cx="1993001" cy="1683912"/>
          </a:xfrm>
          <a:prstGeom prst="ellipse">
            <a:avLst/>
          </a:prstGeom>
          <a:noFill/>
        </p:spPr>
      </p:pic>
      <p:pic>
        <p:nvPicPr>
          <p:cNvPr id="87" name="Picture 21" descr="http://www.ccpbs.fr/media/2013/11/recrutement-GRH.jpg"/>
          <p:cNvPicPr>
            <a:picLocks noChangeAspect="1" noChangeArrowheads="1"/>
          </p:cNvPicPr>
          <p:nvPr/>
        </p:nvPicPr>
        <p:blipFill>
          <a:blip r:embed="rId8"/>
          <a:stretch>
            <a:fillRect/>
          </a:stretch>
        </p:blipFill>
        <p:spPr bwMode="auto">
          <a:xfrm>
            <a:off x="9461805" y="4705448"/>
            <a:ext cx="2122474" cy="1463418"/>
          </a:xfrm>
          <a:prstGeom prst="ellipse">
            <a:avLst/>
          </a:prstGeom>
          <a:noFill/>
        </p:spPr>
      </p:pic>
      <p:sp>
        <p:nvSpPr>
          <p:cNvPr id="93" name="Rectangle 92"/>
          <p:cNvSpPr/>
          <p:nvPr/>
        </p:nvSpPr>
        <p:spPr>
          <a:xfrm>
            <a:off x="5736696" y="2039401"/>
            <a:ext cx="4786346" cy="2816156"/>
          </a:xfrm>
          <a:prstGeom prst="rect">
            <a:avLst/>
          </a:prstGeom>
        </p:spPr>
        <p:txBody>
          <a:bodyPr wrap="square">
            <a:spAutoFit/>
          </a:bodyPr>
          <a:lstStyle/>
          <a:p>
            <a:pPr marL="342900" lvl="0" indent="-342900">
              <a:lnSpc>
                <a:spcPct val="150000"/>
              </a:lnSpc>
              <a:buSzPct val="170000"/>
              <a:buFont typeface="Wingdings" panose="05000000000000000000" pitchFamily="2" charset="2"/>
              <a:buChar char="ü"/>
            </a:pPr>
            <a:r>
              <a:rPr lang="fr-FR" sz="2000" dirty="0" smtClean="0"/>
              <a:t>Partie service web</a:t>
            </a:r>
          </a:p>
          <a:p>
            <a:pPr marL="441325" lvl="0" indent="-441325">
              <a:lnSpc>
                <a:spcPct val="150000"/>
              </a:lnSpc>
              <a:buSzPct val="170000"/>
              <a:buBlip>
                <a:blip r:embed="rId4"/>
              </a:buBlip>
            </a:pPr>
            <a:r>
              <a:rPr lang="fr-FR" sz="2000" dirty="0" smtClean="0"/>
              <a:t>Recherche de compétence</a:t>
            </a:r>
          </a:p>
          <a:p>
            <a:pPr marL="441325" lvl="0" indent="-441325">
              <a:lnSpc>
                <a:spcPct val="150000"/>
              </a:lnSpc>
              <a:buSzPct val="170000"/>
              <a:buBlip>
                <a:blip r:embed="rId4"/>
              </a:buBlip>
            </a:pPr>
            <a:r>
              <a:rPr lang="fr-FR" sz="2000" dirty="0" smtClean="0"/>
              <a:t>Consultation des candidats et du cv</a:t>
            </a:r>
          </a:p>
          <a:p>
            <a:pPr lvl="0">
              <a:lnSpc>
                <a:spcPct val="150000"/>
              </a:lnSpc>
              <a:buSzPct val="170000"/>
            </a:pPr>
            <a:endParaRPr lang="fr-FR" sz="2000" dirty="0" smtClean="0"/>
          </a:p>
          <a:p>
            <a:pPr lvl="0">
              <a:lnSpc>
                <a:spcPct val="150000"/>
              </a:lnSpc>
              <a:buSzPct val="170000"/>
            </a:pPr>
            <a:endParaRPr lang="fr-FR" sz="2000" dirty="0" smtClean="0">
              <a:cs typeface="Arial" pitchFamily="34" charset="0"/>
            </a:endParaRPr>
          </a:p>
          <a:p>
            <a:pPr marL="441325" lvl="0" indent="-441325">
              <a:lnSpc>
                <a:spcPct val="150000"/>
              </a:lnSpc>
              <a:buSzPct val="170000"/>
            </a:pPr>
            <a:endParaRPr lang="fr-FR" dirty="0"/>
          </a:p>
        </p:txBody>
      </p:sp>
    </p:spTree>
    <p:custDataLst>
      <p:tags r:id="rId1"/>
    </p:custDataLst>
    <p:extLst>
      <p:ext uri="{BB962C8B-B14F-4D97-AF65-F5344CB8AC3E}">
        <p14:creationId xmlns:p14="http://schemas.microsoft.com/office/powerpoint/2010/main" val="1008220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additive="base">
                                        <p:cTn id="17" dur="500" fill="hold"/>
                                        <p:tgtEl>
                                          <p:spTgt spid="75"/>
                                        </p:tgtEl>
                                        <p:attrNameLst>
                                          <p:attrName>ppt_x</p:attrName>
                                        </p:attrNameLst>
                                      </p:cBhvr>
                                      <p:tavLst>
                                        <p:tav tm="0">
                                          <p:val>
                                            <p:strVal val="#ppt_x"/>
                                          </p:val>
                                        </p:tav>
                                        <p:tav tm="100000">
                                          <p:val>
                                            <p:strVal val="#ppt_x"/>
                                          </p:val>
                                        </p:tav>
                                      </p:tavLst>
                                    </p:anim>
                                    <p:anim calcmode="lin" valueType="num">
                                      <p:cBhvr additive="base">
                                        <p:cTn id="18" dur="500" fill="hold"/>
                                        <p:tgtEl>
                                          <p:spTgt spid="7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anim calcmode="lin" valueType="num">
                                      <p:cBhvr additive="base">
                                        <p:cTn id="21" dur="500" fill="hold"/>
                                        <p:tgtEl>
                                          <p:spTgt spid="84"/>
                                        </p:tgtEl>
                                        <p:attrNameLst>
                                          <p:attrName>ppt_x</p:attrName>
                                        </p:attrNameLst>
                                      </p:cBhvr>
                                      <p:tavLst>
                                        <p:tav tm="0">
                                          <p:val>
                                            <p:strVal val="#ppt_x"/>
                                          </p:val>
                                        </p:tav>
                                        <p:tav tm="100000">
                                          <p:val>
                                            <p:strVal val="#ppt_x"/>
                                          </p:val>
                                        </p:tav>
                                      </p:tavLst>
                                    </p:anim>
                                    <p:anim calcmode="lin" valueType="num">
                                      <p:cBhvr additive="base">
                                        <p:cTn id="22"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additive="base">
                                        <p:cTn id="27" dur="500" fill="hold"/>
                                        <p:tgtEl>
                                          <p:spTgt spid="93"/>
                                        </p:tgtEl>
                                        <p:attrNameLst>
                                          <p:attrName>ppt_x</p:attrName>
                                        </p:attrNameLst>
                                      </p:cBhvr>
                                      <p:tavLst>
                                        <p:tav tm="0">
                                          <p:val>
                                            <p:strVal val="#ppt_x"/>
                                          </p:val>
                                        </p:tav>
                                        <p:tav tm="100000">
                                          <p:val>
                                            <p:strVal val="#ppt_x"/>
                                          </p:val>
                                        </p:tav>
                                      </p:tavLst>
                                    </p:anim>
                                    <p:anim calcmode="lin" valueType="num">
                                      <p:cBhvr additive="base">
                                        <p:cTn id="2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6"/>
                                        </p:tgtEl>
                                        <p:attrNameLst>
                                          <p:attrName>style.visibility</p:attrName>
                                        </p:attrNameLst>
                                      </p:cBhvr>
                                      <p:to>
                                        <p:strVal val="visible"/>
                                      </p:to>
                                    </p:set>
                                    <p:anim calcmode="lin" valueType="num">
                                      <p:cBhvr additive="base">
                                        <p:cTn id="33" dur="500" fill="hold"/>
                                        <p:tgtEl>
                                          <p:spTgt spid="86"/>
                                        </p:tgtEl>
                                        <p:attrNameLst>
                                          <p:attrName>ppt_x</p:attrName>
                                        </p:attrNameLst>
                                      </p:cBhvr>
                                      <p:tavLst>
                                        <p:tav tm="0">
                                          <p:val>
                                            <p:strVal val="#ppt_x"/>
                                          </p:val>
                                        </p:tav>
                                        <p:tav tm="100000">
                                          <p:val>
                                            <p:strVal val="#ppt_x"/>
                                          </p:val>
                                        </p:tav>
                                      </p:tavLst>
                                    </p:anim>
                                    <p:anim calcmode="lin" valueType="num">
                                      <p:cBhvr additive="base">
                                        <p:cTn id="34" dur="500" fill="hold"/>
                                        <p:tgtEl>
                                          <p:spTgt spid="8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additive="base">
                                        <p:cTn id="37" dur="500" fill="hold"/>
                                        <p:tgtEl>
                                          <p:spTgt spid="87"/>
                                        </p:tgtEl>
                                        <p:attrNameLst>
                                          <p:attrName>ppt_x</p:attrName>
                                        </p:attrNameLst>
                                      </p:cBhvr>
                                      <p:tavLst>
                                        <p:tav tm="0">
                                          <p:val>
                                            <p:strVal val="#ppt_x"/>
                                          </p:val>
                                        </p:tav>
                                        <p:tav tm="100000">
                                          <p:val>
                                            <p:strVal val="#ppt_x"/>
                                          </p:val>
                                        </p:tav>
                                      </p:tavLst>
                                    </p:anim>
                                    <p:anim calcmode="lin" valueType="num">
                                      <p:cBhvr additive="base">
                                        <p:cTn id="3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p:bldP spid="9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654681" y="6384518"/>
            <a:ext cx="2438400" cy="365125"/>
          </a:xfrm>
        </p:spPr>
        <p:txBody>
          <a:bodyPr/>
          <a:lstStyle/>
          <a:p>
            <a:fld id="{BF4A28E8-094C-C143-8659-A24A62521A25}" type="slidenum">
              <a:rPr lang="fr-FR" sz="1800" b="1" smtClean="0">
                <a:solidFill>
                  <a:schemeClr val="tx1">
                    <a:lumMod val="95000"/>
                    <a:lumOff val="5000"/>
                  </a:schemeClr>
                </a:solidFill>
              </a:rPr>
              <a:pPr/>
              <a:t>16</a:t>
            </a:fld>
            <a:endParaRPr lang="fr-FR" sz="1800" b="1" dirty="0">
              <a:solidFill>
                <a:schemeClr val="tx1">
                  <a:lumMod val="95000"/>
                  <a:lumOff val="5000"/>
                </a:schemeClr>
              </a:solidFill>
            </a:endParaRPr>
          </a:p>
        </p:txBody>
      </p:sp>
      <p:sp>
        <p:nvSpPr>
          <p:cNvPr id="99"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t>Besoins</a:t>
            </a:r>
            <a:r>
              <a:rPr lang="fr-FR" sz="1400" dirty="0" smtClean="0">
                <a:solidFill>
                  <a:schemeClr val="bg1">
                    <a:lumMod val="85000"/>
                  </a:schemeClr>
                </a:solidFill>
              </a:rPr>
              <a:t> | Etude préalable  |cas d’utilisation</a:t>
            </a:r>
            <a:endParaRPr lang="fr-FR" sz="1400" dirty="0">
              <a:solidFill>
                <a:schemeClr val="bg1">
                  <a:lumMod val="85000"/>
                </a:schemeClr>
              </a:solidFill>
            </a:endParaRPr>
          </a:p>
          <a:p>
            <a:r>
              <a:rPr lang="fr-FR" sz="1400" dirty="0" smtClean="0"/>
              <a:t> </a:t>
            </a:r>
            <a:endParaRPr lang="fr-FR" sz="1400" dirty="0"/>
          </a:p>
        </p:txBody>
      </p:sp>
      <p:sp>
        <p:nvSpPr>
          <p:cNvPr id="100" name="Triangle isocèle 99"/>
          <p:cNvSpPr/>
          <p:nvPr/>
        </p:nvSpPr>
        <p:spPr>
          <a:xfrm>
            <a:off x="5076003" y="889722"/>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1" name="Connecteur droit 100"/>
          <p:cNvCxnSpPr/>
          <p:nvPr/>
        </p:nvCxnSpPr>
        <p:spPr>
          <a:xfrm>
            <a:off x="4818743" y="878651"/>
            <a:ext cx="3780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5081076" y="1209405"/>
            <a:ext cx="2849883" cy="400110"/>
          </a:xfrm>
          <a:prstGeom prst="rect">
            <a:avLst/>
          </a:prstGeom>
          <a:noFill/>
        </p:spPr>
        <p:txBody>
          <a:bodyPr wrap="none" rtlCol="0">
            <a:spAutoFit/>
          </a:bodyPr>
          <a:lstStyle/>
          <a:p>
            <a:r>
              <a:rPr lang="fr-FR" sz="2000" dirty="0">
                <a:solidFill>
                  <a:schemeClr val="tx1">
                    <a:lumMod val="85000"/>
                    <a:lumOff val="15000"/>
                  </a:schemeClr>
                </a:solidFill>
              </a:rPr>
              <a:t>Besoins </a:t>
            </a:r>
            <a:r>
              <a:rPr lang="fr-FR" sz="2000" dirty="0" smtClean="0">
                <a:solidFill>
                  <a:schemeClr val="tx1">
                    <a:lumMod val="85000"/>
                    <a:lumOff val="15000"/>
                  </a:schemeClr>
                </a:solidFill>
              </a:rPr>
              <a:t>non fonctionnels</a:t>
            </a:r>
            <a:endParaRPr lang="fr-FR" sz="2000" dirty="0">
              <a:solidFill>
                <a:schemeClr val="tx1">
                  <a:lumMod val="85000"/>
                  <a:lumOff val="15000"/>
                </a:schemeClr>
              </a:solidFill>
            </a:endParaRPr>
          </a:p>
        </p:txBody>
      </p:sp>
      <p:graphicFrame>
        <p:nvGraphicFramePr>
          <p:cNvPr id="92" name="Tableau 91"/>
          <p:cNvGraphicFramePr>
            <a:graphicFrameLocks noGrp="1"/>
          </p:cNvGraphicFramePr>
          <p:nvPr>
            <p:extLst/>
          </p:nvPr>
        </p:nvGraphicFramePr>
        <p:xfrm>
          <a:off x="0" y="0"/>
          <a:ext cx="11823129" cy="518160"/>
        </p:xfrm>
        <a:graphic>
          <a:graphicData uri="http://schemas.openxmlformats.org/drawingml/2006/table">
            <a:tbl>
              <a:tblPr firstRow="1" bandRow="1">
                <a:tableStyleId>{69CF1AB2-1976-4502-BF36-3FF5EA218861}</a:tableStyleId>
              </a:tblPr>
              <a:tblGrid>
                <a:gridCol w="1926077"/>
                <a:gridCol w="2393004"/>
                <a:gridCol w="2278253"/>
                <a:gridCol w="1672405"/>
                <a:gridCol w="1672405"/>
                <a:gridCol w="1880985"/>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algn="ctr">
                        <a:defRPr/>
                      </a:pPr>
                      <a:r>
                        <a:rPr lang="fr-FR" sz="1400" b="1" dirty="0" smtClean="0">
                          <a:solidFill>
                            <a:schemeClr val="bg1"/>
                          </a:solidFill>
                        </a:rPr>
                        <a:t>Spécification des besoins</a:t>
                      </a:r>
                      <a:endParaRPr lang="fr-FR" sz="1400" dirty="0" smtClean="0">
                        <a:solidFill>
                          <a:schemeClr val="bg1"/>
                        </a:solidFill>
                        <a:effectLst>
                          <a:outerShdw blurRad="38100" dist="38100" dir="2700000" algn="tl">
                            <a:srgbClr val="000000">
                              <a:alpha val="43137"/>
                            </a:srgbClr>
                          </a:outerShdw>
                        </a:effectLst>
                      </a:endParaRPr>
                    </a:p>
                  </a:txBody>
                  <a:tcPr>
                    <a:solidFill>
                      <a:srgbClr val="175C7B">
                        <a:alpha val="25000"/>
                      </a:srgbClr>
                    </a:solidFill>
                  </a:tcPr>
                </a:tc>
                <a:tc>
                  <a:txBody>
                    <a:bodyPr/>
                    <a:lstStyle/>
                    <a:p>
                      <a:pPr algn="ctr"/>
                      <a:r>
                        <a:rPr lang="fr-FR" sz="1800" dirty="0" smtClean="0">
                          <a:solidFill>
                            <a:schemeClr val="bg1"/>
                          </a:solidFill>
                        </a:rPr>
                        <a:t>Analyse fonctionnelle</a:t>
                      </a:r>
                      <a:endParaRPr lang="fr-FR" sz="1800" dirty="0">
                        <a:solidFill>
                          <a:schemeClr val="bg1"/>
                        </a:solidFill>
                      </a:endParaRPr>
                    </a:p>
                  </a:txBody>
                  <a:tcPr>
                    <a:solidFill>
                      <a:srgbClr val="235C81"/>
                    </a:solidFill>
                  </a:tcPr>
                </a:tc>
                <a:tc>
                  <a:txBody>
                    <a:bodyPr/>
                    <a:lstStyle/>
                    <a:p>
                      <a:pPr algn="ctr"/>
                      <a:r>
                        <a:rPr lang="fr-FR" sz="1400" dirty="0" smtClean="0">
                          <a:solidFill>
                            <a:schemeClr val="bg1"/>
                          </a:solidFill>
                        </a:rPr>
                        <a:t>Analyse &amp;</a:t>
                      </a:r>
                      <a:r>
                        <a:rPr lang="fr-FR" sz="1400" baseline="0" dirty="0" smtClean="0">
                          <a:solidFill>
                            <a:schemeClr val="bg1"/>
                          </a:solidFill>
                        </a:rPr>
                        <a: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68" name="한쪽 모서리가 둥근 사각형 53"/>
          <p:cNvSpPr/>
          <p:nvPr/>
        </p:nvSpPr>
        <p:spPr>
          <a:xfrm flipH="1" flipV="1">
            <a:off x="1575952" y="2206382"/>
            <a:ext cx="9075113" cy="1806817"/>
          </a:xfrm>
          <a:prstGeom prst="round1Rect">
            <a:avLst/>
          </a:prstGeom>
          <a:gradFill flip="none" rotWithShape="1">
            <a:gsLst>
              <a:gs pos="0">
                <a:schemeClr val="bg1"/>
              </a:gs>
              <a:gs pos="100000">
                <a:schemeClr val="bg1">
                  <a:lumMod val="85000"/>
                </a:schemeClr>
              </a:gs>
              <a:gs pos="100000">
                <a:schemeClr val="bg1"/>
              </a:gs>
            </a:gsLst>
            <a:lin ang="2700000" scaled="1"/>
            <a:tileRect/>
          </a:gradFill>
          <a:ln w="12700">
            <a:solidFill>
              <a:schemeClr val="bg1">
                <a:lumMod val="75000"/>
              </a:schemeClr>
            </a:solidFill>
          </a:ln>
          <a:scene3d>
            <a:camera prst="orthographicFront"/>
            <a:lightRig rig="threePt" dir="t"/>
          </a:scene3d>
          <a:sp3d>
            <a:bevelT w="19050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1634600" y="2581268"/>
            <a:ext cx="4572000" cy="1015663"/>
          </a:xfrm>
          <a:prstGeom prst="rect">
            <a:avLst/>
          </a:prstGeom>
        </p:spPr>
        <p:txBody>
          <a:bodyPr>
            <a:spAutoFit/>
          </a:bodyPr>
          <a:lstStyle/>
          <a:p>
            <a:pPr marL="441325" lvl="0" indent="-441325">
              <a:lnSpc>
                <a:spcPct val="150000"/>
              </a:lnSpc>
              <a:buSzPct val="170000"/>
              <a:buBlip>
                <a:blip r:embed="rId4"/>
              </a:buBlip>
            </a:pPr>
            <a:r>
              <a:rPr lang="fr-FR" sz="2000" dirty="0" smtClean="0"/>
              <a:t>Rapidité</a:t>
            </a:r>
          </a:p>
          <a:p>
            <a:pPr marL="441325" lvl="0" indent="-441325">
              <a:lnSpc>
                <a:spcPct val="150000"/>
              </a:lnSpc>
              <a:buSzPct val="170000"/>
              <a:buBlip>
                <a:blip r:embed="rId4"/>
              </a:buBlip>
            </a:pPr>
            <a:r>
              <a:rPr lang="fr-FR" sz="2000" dirty="0" smtClean="0"/>
              <a:t>Fiabilité</a:t>
            </a:r>
          </a:p>
        </p:txBody>
      </p:sp>
      <p:pic>
        <p:nvPicPr>
          <p:cNvPr id="75"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96402" y="4450238"/>
            <a:ext cx="2283500" cy="1525378"/>
          </a:xfrm>
          <a:prstGeom prst="rect">
            <a:avLst/>
          </a:prstGeom>
          <a:ln>
            <a:noFill/>
          </a:ln>
          <a:effectLst>
            <a:softEdge rad="112500"/>
          </a:effectLst>
        </p:spPr>
      </p:pic>
      <p:pic>
        <p:nvPicPr>
          <p:cNvPr id="84" name="Picture 4" descr="Résultat de recherche d'images pour &quot;curriculum vitae logo&quot;"/>
          <p:cNvPicPr>
            <a:picLocks noChangeAspect="1" noChangeArrowheads="1"/>
          </p:cNvPicPr>
          <p:nvPr/>
        </p:nvPicPr>
        <p:blipFill>
          <a:blip r:embed="rId6"/>
          <a:stretch>
            <a:fillRect/>
          </a:stretch>
        </p:blipFill>
        <p:spPr bwMode="auto">
          <a:xfrm>
            <a:off x="407087" y="4584868"/>
            <a:ext cx="2455026" cy="1569270"/>
          </a:xfrm>
          <a:prstGeom prst="ellipse">
            <a:avLst/>
          </a:prstGeom>
          <a:noFill/>
        </p:spPr>
      </p:pic>
      <p:sp>
        <p:nvSpPr>
          <p:cNvPr id="93" name="Rectangle 92"/>
          <p:cNvSpPr/>
          <p:nvPr/>
        </p:nvSpPr>
        <p:spPr>
          <a:xfrm>
            <a:off x="5753630" y="2547401"/>
            <a:ext cx="4786346" cy="1431161"/>
          </a:xfrm>
          <a:prstGeom prst="rect">
            <a:avLst/>
          </a:prstGeom>
        </p:spPr>
        <p:txBody>
          <a:bodyPr wrap="square">
            <a:spAutoFit/>
          </a:bodyPr>
          <a:lstStyle/>
          <a:p>
            <a:pPr marL="441325" lvl="0" indent="-441325">
              <a:lnSpc>
                <a:spcPct val="150000"/>
              </a:lnSpc>
              <a:buSzPct val="170000"/>
              <a:buBlip>
                <a:blip r:embed="rId4"/>
              </a:buBlip>
            </a:pPr>
            <a:r>
              <a:rPr lang="fr-FR" sz="2000" dirty="0" smtClean="0"/>
              <a:t>Sécurité</a:t>
            </a:r>
          </a:p>
          <a:p>
            <a:pPr marL="441325" lvl="0" indent="-441325">
              <a:lnSpc>
                <a:spcPct val="150000"/>
              </a:lnSpc>
              <a:buSzPct val="170000"/>
              <a:buBlip>
                <a:blip r:embed="rId4"/>
              </a:buBlip>
            </a:pPr>
            <a:r>
              <a:rPr lang="fr-FR" sz="2000" dirty="0" smtClean="0"/>
              <a:t>Disponibilité</a:t>
            </a:r>
          </a:p>
          <a:p>
            <a:pPr marL="441325" lvl="0" indent="-441325">
              <a:lnSpc>
                <a:spcPct val="150000"/>
              </a:lnSpc>
              <a:buSzPct val="170000"/>
            </a:pPr>
            <a:endParaRPr lang="fr-FR" dirty="0"/>
          </a:p>
        </p:txBody>
      </p:sp>
      <p:pic>
        <p:nvPicPr>
          <p:cNvPr id="13"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764576" y="4513780"/>
            <a:ext cx="1711447" cy="1711447"/>
          </a:xfrm>
          <a:prstGeom prst="rect">
            <a:avLst/>
          </a:prstGeom>
          <a:ln>
            <a:noFill/>
          </a:ln>
          <a:effectLst>
            <a:softEdge rad="112500"/>
          </a:effectLst>
        </p:spPr>
      </p:pic>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398934" y="4450237"/>
            <a:ext cx="2504262" cy="1598427"/>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1008220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anim calcmode="lin" valueType="num">
                                      <p:cBhvr additive="base">
                                        <p:cTn id="19" dur="500" fill="hold"/>
                                        <p:tgtEl>
                                          <p:spTgt spid="84"/>
                                        </p:tgtEl>
                                        <p:attrNameLst>
                                          <p:attrName>ppt_x</p:attrName>
                                        </p:attrNameLst>
                                      </p:cBhvr>
                                      <p:tavLst>
                                        <p:tav tm="0">
                                          <p:val>
                                            <p:strVal val="#ppt_x"/>
                                          </p:val>
                                        </p:tav>
                                        <p:tav tm="100000">
                                          <p:val>
                                            <p:strVal val="#ppt_x"/>
                                          </p:val>
                                        </p:tav>
                                      </p:tavLst>
                                    </p:anim>
                                    <p:anim calcmode="lin" valueType="num">
                                      <p:cBhvr additive="base">
                                        <p:cTn id="20" dur="500" fill="hold"/>
                                        <p:tgtEl>
                                          <p:spTgt spid="8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fill="hold"/>
                                        <p:tgtEl>
                                          <p:spTgt spid="93"/>
                                        </p:tgtEl>
                                        <p:attrNameLst>
                                          <p:attrName>ppt_x</p:attrName>
                                        </p:attrNameLst>
                                      </p:cBhvr>
                                      <p:tavLst>
                                        <p:tav tm="0">
                                          <p:val>
                                            <p:strVal val="#ppt_x"/>
                                          </p:val>
                                        </p:tav>
                                        <p:tav tm="100000">
                                          <p:val>
                                            <p:strVal val="#ppt_x"/>
                                          </p:val>
                                        </p:tav>
                                      </p:tavLst>
                                    </p:anim>
                                    <p:anim calcmode="lin" valueType="num">
                                      <p:cBhvr additive="base">
                                        <p:cTn id="3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p:bldP spid="9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17</a:t>
            </a:fld>
            <a:endParaRPr lang="fr-FR" sz="1800" b="1" dirty="0">
              <a:solidFill>
                <a:schemeClr val="tx1">
                  <a:lumMod val="95000"/>
                  <a:lumOff val="5000"/>
                </a:schemeClr>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solidFill>
                  <a:schemeClr val="bg1">
                    <a:lumMod val="85000"/>
                  </a:schemeClr>
                </a:solidFill>
              </a:rPr>
              <a:t>Besoins | </a:t>
            </a:r>
            <a:r>
              <a:rPr lang="fr-FR" sz="1400" dirty="0" smtClean="0"/>
              <a:t>Etude préalable  </a:t>
            </a:r>
            <a:r>
              <a:rPr lang="fr-FR" sz="1400" dirty="0" smtClean="0">
                <a:solidFill>
                  <a:schemeClr val="bg1">
                    <a:lumMod val="85000"/>
                  </a:schemeClr>
                </a:solidFill>
              </a:rPr>
              <a:t>|cas d’utilisation</a:t>
            </a:r>
            <a:endParaRPr lang="fr-FR" sz="1400" dirty="0">
              <a:solidFill>
                <a:schemeClr val="bg1">
                  <a:lumMod val="85000"/>
                </a:schemeClr>
              </a:solidFill>
            </a:endParaRPr>
          </a:p>
          <a:p>
            <a:r>
              <a:rPr lang="fr-FR" sz="1400" dirty="0" smtClean="0"/>
              <a:t> </a:t>
            </a:r>
            <a:endParaRPr lang="fr-FR" sz="1400" dirty="0"/>
          </a:p>
        </p:txBody>
      </p:sp>
      <p:sp>
        <p:nvSpPr>
          <p:cNvPr id="18" name="Triangle isocèle 17"/>
          <p:cNvSpPr/>
          <p:nvPr/>
        </p:nvSpPr>
        <p:spPr>
          <a:xfrm>
            <a:off x="6508709" y="906894"/>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35" name="Tableau 34"/>
          <p:cNvGraphicFramePr>
            <a:graphicFrameLocks noGrp="1"/>
          </p:cNvGraphicFramePr>
          <p:nvPr>
            <p:extLst/>
          </p:nvPr>
        </p:nvGraphicFramePr>
        <p:xfrm>
          <a:off x="0" y="0"/>
          <a:ext cx="12192001" cy="518160"/>
        </p:xfrm>
        <a:graphic>
          <a:graphicData uri="http://schemas.openxmlformats.org/drawingml/2006/table">
            <a:tbl>
              <a:tblPr firstRow="1" bandRow="1">
                <a:tableStyleId>{69CF1AB2-1976-4502-BF36-3FF5EA218861}</a:tableStyleId>
              </a:tblPr>
              <a:tblGrid>
                <a:gridCol w="1986169"/>
                <a:gridCol w="2467664"/>
                <a:gridCol w="2349332"/>
                <a:gridCol w="1724583"/>
                <a:gridCol w="1724583"/>
                <a:gridCol w="193967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algn="ctr">
                        <a:defRPr/>
                      </a:pPr>
                      <a:r>
                        <a:rPr lang="fr-FR" sz="1400" b="1" dirty="0" smtClean="0">
                          <a:solidFill>
                            <a:schemeClr val="bg1"/>
                          </a:solidFill>
                        </a:rPr>
                        <a:t>Spécification des besoins</a:t>
                      </a:r>
                      <a:endParaRPr lang="fr-FR" sz="1400" dirty="0" smtClean="0">
                        <a:solidFill>
                          <a:schemeClr val="bg1"/>
                        </a:solidFill>
                        <a:effectLst>
                          <a:outerShdw blurRad="38100" dist="38100" dir="2700000" algn="tl">
                            <a:srgbClr val="000000">
                              <a:alpha val="43137"/>
                            </a:srgbClr>
                          </a:outerShdw>
                        </a:effectLst>
                      </a:endParaRPr>
                    </a:p>
                  </a:txBody>
                  <a:tcPr>
                    <a:solidFill>
                      <a:srgbClr val="175C7B">
                        <a:alpha val="25000"/>
                      </a:srgbClr>
                    </a:solidFill>
                  </a:tcPr>
                </a:tc>
                <a:tc>
                  <a:txBody>
                    <a:bodyPr/>
                    <a:lstStyle/>
                    <a:p>
                      <a:pPr algn="ctr"/>
                      <a:r>
                        <a:rPr lang="fr-FR" sz="1800" dirty="0" smtClean="0">
                          <a:solidFill>
                            <a:schemeClr val="bg1"/>
                          </a:solidFill>
                        </a:rPr>
                        <a:t>Analyse fonctionnelle</a:t>
                      </a:r>
                      <a:endParaRPr lang="fr-FR" sz="1800" dirty="0">
                        <a:solidFill>
                          <a:schemeClr val="bg1"/>
                        </a:solidFill>
                      </a:endParaRPr>
                    </a:p>
                  </a:txBody>
                  <a:tcPr>
                    <a:solidFill>
                      <a:srgbClr val="235C81"/>
                    </a:solidFill>
                  </a:tcPr>
                </a:tc>
                <a:tc>
                  <a:txBody>
                    <a:bodyPr/>
                    <a:lstStyle/>
                    <a:p>
                      <a:pPr algn="ctr"/>
                      <a:r>
                        <a:rPr lang="fr-FR" sz="1400" dirty="0" smtClean="0">
                          <a:solidFill>
                            <a:schemeClr val="bg1"/>
                          </a:solidFill>
                        </a:rPr>
                        <a:t>Analyse &amp;</a:t>
                      </a:r>
                      <a:r>
                        <a:rPr lang="fr-FR" sz="1400" baseline="0" dirty="0" smtClean="0">
                          <a:solidFill>
                            <a:schemeClr val="bg1"/>
                          </a:solidFill>
                        </a:rPr>
                        <a: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grpSp>
        <p:nvGrpSpPr>
          <p:cNvPr id="34" name="Group 14"/>
          <p:cNvGrpSpPr>
            <a:grpSpLocks/>
          </p:cNvGrpSpPr>
          <p:nvPr/>
        </p:nvGrpSpPr>
        <p:grpSpPr bwMode="auto">
          <a:xfrm>
            <a:off x="4189616" y="1765969"/>
            <a:ext cx="3956858" cy="1773222"/>
            <a:chOff x="192" y="1917"/>
            <a:chExt cx="1042" cy="1102"/>
          </a:xfrm>
        </p:grpSpPr>
        <p:pic>
          <p:nvPicPr>
            <p:cNvPr id="37" name="Picture 15" descr="light_shadow"/>
            <p:cNvPicPr>
              <a:picLocks noChangeAspect="1" noChangeArrowheads="1"/>
            </p:cNvPicPr>
            <p:nvPr/>
          </p:nvPicPr>
          <p:blipFill>
            <a:blip r:embed="rId4" cstate="print">
              <a:lum bright="-78000" contrast="-78000"/>
            </a:blip>
            <a:srcRect/>
            <a:stretch>
              <a:fillRect/>
            </a:stretch>
          </p:blipFill>
          <p:spPr bwMode="gray">
            <a:xfrm>
              <a:off x="291" y="2781"/>
              <a:ext cx="858" cy="238"/>
            </a:xfrm>
            <a:prstGeom prst="rect">
              <a:avLst/>
            </a:prstGeom>
            <a:noFill/>
            <a:ln w="9525">
              <a:noFill/>
              <a:miter lim="800000"/>
              <a:headEnd/>
              <a:tailEnd/>
            </a:ln>
          </p:spPr>
        </p:pic>
        <p:pic>
          <p:nvPicPr>
            <p:cNvPr id="38" name="Picture 16" descr="circuler_1"/>
            <p:cNvPicPr>
              <a:picLocks noChangeAspect="1" noChangeArrowheads="1"/>
            </p:cNvPicPr>
            <p:nvPr/>
          </p:nvPicPr>
          <p:blipFill>
            <a:blip r:embed="rId5" cstate="print"/>
            <a:srcRect/>
            <a:stretch>
              <a:fillRect/>
            </a:stretch>
          </p:blipFill>
          <p:spPr bwMode="gray">
            <a:xfrm>
              <a:off x="192" y="1917"/>
              <a:ext cx="1042" cy="1016"/>
            </a:xfrm>
            <a:prstGeom prst="rect">
              <a:avLst/>
            </a:prstGeom>
            <a:noFill/>
            <a:ln w="9525">
              <a:noFill/>
              <a:miter lim="800000"/>
              <a:headEnd/>
              <a:tailEnd/>
            </a:ln>
          </p:spPr>
        </p:pic>
        <p:sp>
          <p:nvSpPr>
            <p:cNvPr id="40" name="Oval 17"/>
            <p:cNvSpPr>
              <a:spLocks noChangeArrowheads="1"/>
            </p:cNvSpPr>
            <p:nvPr/>
          </p:nvSpPr>
          <p:spPr bwMode="gray">
            <a:xfrm>
              <a:off x="192" y="1917"/>
              <a:ext cx="1035" cy="1020"/>
            </a:xfrm>
            <a:prstGeom prst="ellipse">
              <a:avLst/>
            </a:prstGeom>
            <a:gradFill rotWithShape="1">
              <a:gsLst>
                <a:gs pos="49000">
                  <a:schemeClr val="accent1">
                    <a:gamma/>
                    <a:shade val="46275"/>
                    <a:invGamma/>
                    <a:alpha val="89999"/>
                  </a:schemeClr>
                </a:gs>
                <a:gs pos="50000">
                  <a:schemeClr val="accent1">
                    <a:gamma/>
                    <a:shade val="46275"/>
                    <a:invGamma/>
                    <a:alpha val="89999"/>
                  </a:schemeClr>
                </a:gs>
                <a:gs pos="50000">
                  <a:schemeClr val="accent1">
                    <a:alpha val="55000"/>
                  </a:schemeClr>
                </a:gs>
                <a:gs pos="50000">
                  <a:schemeClr val="accent1">
                    <a:gamma/>
                    <a:shade val="46275"/>
                    <a:invGamma/>
                    <a:alpha val="89999"/>
                  </a:schemeClr>
                </a:gs>
              </a:gsLst>
              <a:lin ang="5400000" scaled="1"/>
            </a:gradFill>
            <a:ln w="9525" algn="ctr">
              <a:noFill/>
              <a:round/>
              <a:headEnd/>
              <a:tailEnd/>
            </a:ln>
            <a:effectLst/>
          </p:spPr>
          <p:txBody>
            <a:bodyPr wrap="none" anchor="ctr"/>
            <a:lstStyle/>
            <a:p>
              <a:pPr lvl="0" algn="ctr"/>
              <a:r>
                <a:rPr lang="fr-FR" sz="2000" dirty="0"/>
                <a:t> </a:t>
              </a:r>
              <a:r>
                <a:rPr lang="fr-FR" sz="2400" b="1" dirty="0"/>
                <a:t>Identification des acteurs </a:t>
              </a:r>
              <a:endParaRPr lang="fr-FR" sz="2400" b="1" dirty="0" smtClean="0"/>
            </a:p>
            <a:p>
              <a:pPr lvl="0" algn="ctr"/>
              <a:r>
                <a:rPr lang="fr-FR" sz="2400" b="1" dirty="0" smtClean="0"/>
                <a:t>et </a:t>
              </a:r>
              <a:r>
                <a:rPr lang="fr-FR" sz="2400" b="1" dirty="0"/>
                <a:t>des cas d’utilisation</a:t>
              </a:r>
            </a:p>
            <a:p>
              <a:pPr algn="ctr"/>
              <a:endParaRPr lang="fr-FR" sz="2400" b="1" i="1" dirty="0">
                <a:solidFill>
                  <a:srgbClr val="235C81"/>
                </a:solidFill>
                <a:latin typeface="Bodoni MT" panose="02070603080606020203" pitchFamily="18" charset="0"/>
              </a:endParaRPr>
            </a:p>
          </p:txBody>
        </p:sp>
      </p:grpSp>
      <p:grpSp>
        <p:nvGrpSpPr>
          <p:cNvPr id="41" name="Group 13"/>
          <p:cNvGrpSpPr>
            <a:grpSpLocks/>
          </p:cNvGrpSpPr>
          <p:nvPr/>
        </p:nvGrpSpPr>
        <p:grpSpPr bwMode="auto">
          <a:xfrm>
            <a:off x="7685742" y="4742908"/>
            <a:ext cx="2450917" cy="1755774"/>
            <a:chOff x="699" y="1238"/>
            <a:chExt cx="898" cy="950"/>
          </a:xfrm>
        </p:grpSpPr>
        <p:grpSp>
          <p:nvGrpSpPr>
            <p:cNvPr id="42" name="Group 14"/>
            <p:cNvGrpSpPr>
              <a:grpSpLocks/>
            </p:cNvGrpSpPr>
            <p:nvPr/>
          </p:nvGrpSpPr>
          <p:grpSpPr bwMode="auto">
            <a:xfrm>
              <a:off x="699" y="1238"/>
              <a:ext cx="898" cy="950"/>
              <a:chOff x="192" y="1917"/>
              <a:chExt cx="1042" cy="1102"/>
            </a:xfrm>
          </p:grpSpPr>
          <p:pic>
            <p:nvPicPr>
              <p:cNvPr id="44" name="Picture 23" descr="light_shadow"/>
              <p:cNvPicPr>
                <a:picLocks noChangeAspect="1" noChangeArrowheads="1"/>
              </p:cNvPicPr>
              <p:nvPr/>
            </p:nvPicPr>
            <p:blipFill>
              <a:blip r:embed="rId4" cstate="print">
                <a:lum bright="-78000" contrast="-78000"/>
                <a:extLst>
                  <a:ext uri="{28A0092B-C50C-407E-A947-70E740481C1C}">
                    <a14:useLocalDpi xmlns:a14="http://schemas.microsoft.com/office/drawing/2010/main" val="0"/>
                  </a:ext>
                </a:extLst>
              </a:blip>
              <a:srcRect/>
              <a:stretch>
                <a:fillRect/>
              </a:stretch>
            </p:blipFill>
            <p:spPr bwMode="gray">
              <a:xfrm>
                <a:off x="291" y="2781"/>
                <a:ext cx="858" cy="23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circuler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92" y="1917"/>
                <a:ext cx="1042" cy="1016"/>
              </a:xfrm>
              <a:prstGeom prst="rect">
                <a:avLst/>
              </a:prstGeom>
              <a:noFill/>
              <a:extLst>
                <a:ext uri="{909E8E84-426E-40DD-AFC4-6F175D3DCCD1}">
                  <a14:hiddenFill xmlns:a14="http://schemas.microsoft.com/office/drawing/2010/main">
                    <a:solidFill>
                      <a:srgbClr val="FFFFFF"/>
                    </a:solidFill>
                  </a14:hiddenFill>
                </a:ext>
              </a:extLst>
            </p:spPr>
          </p:pic>
          <p:sp>
            <p:nvSpPr>
              <p:cNvPr id="46" name="Oval 25"/>
              <p:cNvSpPr>
                <a:spLocks noChangeArrowheads="1"/>
              </p:cNvSpPr>
              <p:nvPr/>
            </p:nvSpPr>
            <p:spPr bwMode="gray">
              <a:xfrm>
                <a:off x="192" y="1918"/>
                <a:ext cx="1035" cy="1019"/>
              </a:xfrm>
              <a:prstGeom prst="ellipse">
                <a:avLst/>
              </a:prstGeom>
              <a:ln/>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2">
                <a:schemeClr val="accent4"/>
              </a:fillRef>
              <a:effectRef idx="1">
                <a:schemeClr val="accent4"/>
              </a:effectRef>
              <a:fontRef idx="minor">
                <a:schemeClr val="dk1"/>
              </a:fontRef>
            </p:style>
            <p:txBody>
              <a:bodyPr wrap="none" anchor="ctr"/>
              <a:lstStyle/>
              <a:p>
                <a:pPr lvl="1" algn="ctr"/>
                <a:r>
                  <a:rPr lang="fr-FR" b="1" dirty="0"/>
                  <a:t>Identification des </a:t>
                </a:r>
                <a:endParaRPr lang="fr-FR" b="1" dirty="0" smtClean="0"/>
              </a:p>
              <a:p>
                <a:pPr lvl="1" algn="ctr"/>
                <a:r>
                  <a:rPr lang="fr-FR" b="1" dirty="0" smtClean="0"/>
                  <a:t>cas </a:t>
                </a:r>
                <a:r>
                  <a:rPr lang="fr-FR" b="1" dirty="0"/>
                  <a:t>d’utilisation </a:t>
                </a:r>
              </a:p>
            </p:txBody>
          </p:sp>
        </p:grpSp>
        <p:pic>
          <p:nvPicPr>
            <p:cNvPr id="43" name="Picture 18" descr="Picture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789" y="1247"/>
              <a:ext cx="709" cy="31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7" name="Connecteur droit avec flèche 82"/>
          <p:cNvCxnSpPr>
            <a:endCxn id="46" idx="0"/>
          </p:cNvCxnSpPr>
          <p:nvPr/>
        </p:nvCxnSpPr>
        <p:spPr>
          <a:xfrm>
            <a:off x="7902549" y="2943570"/>
            <a:ext cx="1000419" cy="180093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84"/>
          <p:cNvCxnSpPr>
            <a:endCxn id="54" idx="0"/>
          </p:cNvCxnSpPr>
          <p:nvPr/>
        </p:nvCxnSpPr>
        <p:spPr>
          <a:xfrm flipH="1">
            <a:off x="3067924" y="2943570"/>
            <a:ext cx="1368696" cy="168929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grpSp>
        <p:nvGrpSpPr>
          <p:cNvPr id="49" name="Group 13"/>
          <p:cNvGrpSpPr>
            <a:grpSpLocks/>
          </p:cNvGrpSpPr>
          <p:nvPr/>
        </p:nvGrpSpPr>
        <p:grpSpPr bwMode="auto">
          <a:xfrm>
            <a:off x="1747957" y="4632862"/>
            <a:ext cx="2657789" cy="1676222"/>
            <a:chOff x="699" y="1238"/>
            <a:chExt cx="898" cy="950"/>
          </a:xfrm>
        </p:grpSpPr>
        <p:grpSp>
          <p:nvGrpSpPr>
            <p:cNvPr id="50" name="Group 14"/>
            <p:cNvGrpSpPr>
              <a:grpSpLocks/>
            </p:cNvGrpSpPr>
            <p:nvPr/>
          </p:nvGrpSpPr>
          <p:grpSpPr bwMode="auto">
            <a:xfrm>
              <a:off x="699" y="1238"/>
              <a:ext cx="898" cy="950"/>
              <a:chOff x="192" y="1917"/>
              <a:chExt cx="1042" cy="1102"/>
            </a:xfrm>
          </p:grpSpPr>
          <p:pic>
            <p:nvPicPr>
              <p:cNvPr id="52" name="Picture 23" descr="light_shadow"/>
              <p:cNvPicPr>
                <a:picLocks noChangeAspect="1" noChangeArrowheads="1"/>
              </p:cNvPicPr>
              <p:nvPr/>
            </p:nvPicPr>
            <p:blipFill>
              <a:blip r:embed="rId4" cstate="print">
                <a:lum bright="-78000" contrast="-78000"/>
                <a:extLst>
                  <a:ext uri="{28A0092B-C50C-407E-A947-70E740481C1C}">
                    <a14:useLocalDpi xmlns:a14="http://schemas.microsoft.com/office/drawing/2010/main" val="0"/>
                  </a:ext>
                </a:extLst>
              </a:blip>
              <a:srcRect/>
              <a:stretch>
                <a:fillRect/>
              </a:stretch>
            </p:blipFill>
            <p:spPr bwMode="gray">
              <a:xfrm>
                <a:off x="291" y="2781"/>
                <a:ext cx="858" cy="2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4" descr="circuler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92" y="1917"/>
                <a:ext cx="1042" cy="1016"/>
              </a:xfrm>
              <a:prstGeom prst="rect">
                <a:avLst/>
              </a:prstGeom>
              <a:noFill/>
              <a:extLst>
                <a:ext uri="{909E8E84-426E-40DD-AFC4-6F175D3DCCD1}">
                  <a14:hiddenFill xmlns:a14="http://schemas.microsoft.com/office/drawing/2010/main">
                    <a:solidFill>
                      <a:srgbClr val="FFFFFF"/>
                    </a:solidFill>
                  </a14:hiddenFill>
                </a:ext>
              </a:extLst>
            </p:spPr>
          </p:pic>
          <p:sp>
            <p:nvSpPr>
              <p:cNvPr id="54" name="Oval 25"/>
              <p:cNvSpPr>
                <a:spLocks noChangeArrowheads="1"/>
              </p:cNvSpPr>
              <p:nvPr/>
            </p:nvSpPr>
            <p:spPr bwMode="gray">
              <a:xfrm>
                <a:off x="192" y="1917"/>
                <a:ext cx="1035" cy="1019"/>
              </a:xfrm>
              <a:prstGeom prst="ellipse">
                <a:avLst/>
              </a:prstGeom>
              <a:ln/>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2">
                <a:schemeClr val="accent4"/>
              </a:fillRef>
              <a:effectRef idx="1">
                <a:schemeClr val="accent4"/>
              </a:effectRef>
              <a:fontRef idx="minor">
                <a:schemeClr val="dk1"/>
              </a:fontRef>
            </p:style>
            <p:txBody>
              <a:bodyPr wrap="none" anchor="ctr"/>
              <a:lstStyle/>
              <a:p>
                <a:pPr lvl="1" algn="ctr"/>
                <a:r>
                  <a:rPr lang="fr-FR" b="1" dirty="0"/>
                  <a:t>Identification des </a:t>
                </a:r>
                <a:endParaRPr lang="fr-FR" b="1" dirty="0" smtClean="0"/>
              </a:p>
              <a:p>
                <a:pPr lvl="1" algn="ctr"/>
                <a:r>
                  <a:rPr lang="fr-FR" b="1" dirty="0" smtClean="0"/>
                  <a:t>acteurs</a:t>
                </a:r>
                <a:endParaRPr lang="fr-FR" b="1" dirty="0"/>
              </a:p>
            </p:txBody>
          </p:sp>
        </p:grpSp>
        <p:pic>
          <p:nvPicPr>
            <p:cNvPr id="51" name="Picture 18" descr="Picture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789" y="1247"/>
              <a:ext cx="709" cy="31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4188939" y="977364"/>
            <a:ext cx="4883380" cy="369332"/>
          </a:xfrm>
          <a:prstGeom prst="rect">
            <a:avLst/>
          </a:prstGeom>
        </p:spPr>
        <p:txBody>
          <a:bodyPr wrap="square">
            <a:spAutoFit/>
          </a:bodyPr>
          <a:lstStyle/>
          <a:p>
            <a:pPr lvl="0"/>
            <a:r>
              <a:rPr lang="fr-FR" sz="1600" b="1" dirty="0"/>
              <a:t> </a:t>
            </a:r>
            <a:r>
              <a:rPr lang="fr-FR" dirty="0"/>
              <a:t>Identification des acteurs </a:t>
            </a:r>
            <a:r>
              <a:rPr lang="fr-FR" dirty="0" smtClean="0"/>
              <a:t>et </a:t>
            </a:r>
            <a:r>
              <a:rPr lang="fr-FR" dirty="0"/>
              <a:t>des cas d’utilisation</a:t>
            </a:r>
          </a:p>
        </p:txBody>
      </p:sp>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18</a:t>
            </a:fld>
            <a:endParaRPr lang="fr-FR" sz="1800" b="1" dirty="0">
              <a:solidFill>
                <a:schemeClr val="tx1">
                  <a:lumMod val="95000"/>
                  <a:lumOff val="5000"/>
                </a:schemeClr>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solidFill>
                  <a:schemeClr val="bg1">
                    <a:lumMod val="85000"/>
                  </a:schemeClr>
                </a:solidFill>
              </a:rPr>
              <a:t>Besoins | </a:t>
            </a:r>
            <a:r>
              <a:rPr lang="fr-FR" sz="1400" dirty="0" smtClean="0"/>
              <a:t>Etude préalable  </a:t>
            </a:r>
            <a:r>
              <a:rPr lang="fr-FR" sz="1400" dirty="0" smtClean="0">
                <a:solidFill>
                  <a:schemeClr val="bg1">
                    <a:lumMod val="85000"/>
                  </a:schemeClr>
                </a:solidFill>
              </a:rPr>
              <a:t>|cas d’utilisation</a:t>
            </a:r>
            <a:endParaRPr lang="fr-FR" sz="1400" dirty="0">
              <a:solidFill>
                <a:schemeClr val="bg1">
                  <a:lumMod val="85000"/>
                </a:schemeClr>
              </a:solidFill>
            </a:endParaRPr>
          </a:p>
          <a:p>
            <a:r>
              <a:rPr lang="fr-FR" sz="1400" dirty="0" smtClean="0"/>
              <a:t> </a:t>
            </a:r>
            <a:endParaRPr lang="fr-FR" sz="1400" dirty="0"/>
          </a:p>
        </p:txBody>
      </p:sp>
      <p:sp>
        <p:nvSpPr>
          <p:cNvPr id="18" name="Triangle isocèle 17"/>
          <p:cNvSpPr/>
          <p:nvPr/>
        </p:nvSpPr>
        <p:spPr>
          <a:xfrm>
            <a:off x="6508709" y="906894"/>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20" name="Tableau 19"/>
          <p:cNvGraphicFramePr>
            <a:graphicFrameLocks noGrp="1"/>
          </p:cNvGraphicFramePr>
          <p:nvPr>
            <p:extLst/>
          </p:nvPr>
        </p:nvGraphicFramePr>
        <p:xfrm>
          <a:off x="0" y="0"/>
          <a:ext cx="12192001" cy="518160"/>
        </p:xfrm>
        <a:graphic>
          <a:graphicData uri="http://schemas.openxmlformats.org/drawingml/2006/table">
            <a:tbl>
              <a:tblPr firstRow="1" bandRow="1">
                <a:tableStyleId>{69CF1AB2-1976-4502-BF36-3FF5EA218861}</a:tableStyleId>
              </a:tblPr>
              <a:tblGrid>
                <a:gridCol w="1986169"/>
                <a:gridCol w="2467664"/>
                <a:gridCol w="2349332"/>
                <a:gridCol w="1724583"/>
                <a:gridCol w="1724583"/>
                <a:gridCol w="193967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algn="ctr">
                        <a:defRPr/>
                      </a:pPr>
                      <a:r>
                        <a:rPr lang="fr-FR" sz="1400" b="1" dirty="0" smtClean="0">
                          <a:solidFill>
                            <a:schemeClr val="bg1"/>
                          </a:solidFill>
                        </a:rPr>
                        <a:t>Spécification des besoins</a:t>
                      </a:r>
                      <a:endParaRPr lang="fr-FR" sz="1400" dirty="0" smtClean="0">
                        <a:solidFill>
                          <a:schemeClr val="bg1"/>
                        </a:solidFill>
                        <a:effectLst>
                          <a:outerShdw blurRad="38100" dist="38100" dir="2700000" algn="tl">
                            <a:srgbClr val="000000">
                              <a:alpha val="43137"/>
                            </a:srgbClr>
                          </a:outerShdw>
                        </a:effectLst>
                      </a:endParaRPr>
                    </a:p>
                  </a:txBody>
                  <a:tcPr>
                    <a:solidFill>
                      <a:srgbClr val="175C7B">
                        <a:alpha val="25000"/>
                      </a:srgbClr>
                    </a:solidFill>
                  </a:tcPr>
                </a:tc>
                <a:tc>
                  <a:txBody>
                    <a:bodyPr/>
                    <a:lstStyle/>
                    <a:p>
                      <a:pPr algn="ctr"/>
                      <a:r>
                        <a:rPr lang="fr-FR" sz="1800" dirty="0" smtClean="0">
                          <a:solidFill>
                            <a:schemeClr val="bg1"/>
                          </a:solidFill>
                        </a:rPr>
                        <a:t>Analyse fonctionnelle</a:t>
                      </a:r>
                      <a:endParaRPr lang="fr-FR" sz="1800" dirty="0">
                        <a:solidFill>
                          <a:schemeClr val="bg1"/>
                        </a:solidFill>
                      </a:endParaRPr>
                    </a:p>
                  </a:txBody>
                  <a:tcPr>
                    <a:solidFill>
                      <a:srgbClr val="235C81"/>
                    </a:solidFill>
                  </a:tcPr>
                </a:tc>
                <a:tc>
                  <a:txBody>
                    <a:bodyPr/>
                    <a:lstStyle/>
                    <a:p>
                      <a:pPr algn="ctr"/>
                      <a:r>
                        <a:rPr lang="fr-FR" sz="1400" dirty="0" smtClean="0">
                          <a:solidFill>
                            <a:schemeClr val="bg1"/>
                          </a:solidFill>
                        </a:rPr>
                        <a:t>Analyse &amp;</a:t>
                      </a:r>
                      <a:r>
                        <a:rPr lang="fr-FR" sz="1400" baseline="0" dirty="0" smtClean="0">
                          <a:solidFill>
                            <a:schemeClr val="bg1"/>
                          </a:solidFill>
                        </a:rPr>
                        <a: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22" name="Rectangle à coins arrondis 21"/>
          <p:cNvSpPr/>
          <p:nvPr/>
        </p:nvSpPr>
        <p:spPr>
          <a:xfrm>
            <a:off x="689907" y="2957593"/>
            <a:ext cx="2572718" cy="1720312"/>
          </a:xfrm>
          <a:prstGeom prst="round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à coins arrondis 22"/>
          <p:cNvSpPr/>
          <p:nvPr/>
        </p:nvSpPr>
        <p:spPr>
          <a:xfrm>
            <a:off x="4290447" y="2957593"/>
            <a:ext cx="2572718" cy="1720312"/>
          </a:xfrm>
          <a:prstGeom prst="round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b="1"/>
              <a:t>des acteurs</a:t>
            </a:r>
            <a:endParaRPr lang="fr-FR" b="1" dirty="0"/>
          </a:p>
        </p:txBody>
      </p:sp>
      <p:sp>
        <p:nvSpPr>
          <p:cNvPr id="24" name="Rectangle à coins arrondis 23"/>
          <p:cNvSpPr/>
          <p:nvPr/>
        </p:nvSpPr>
        <p:spPr>
          <a:xfrm>
            <a:off x="8278672" y="2957593"/>
            <a:ext cx="2572718" cy="1720312"/>
          </a:xfrm>
          <a:prstGeom prst="roundRect">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b="1"/>
              <a:t>des acteurs</a:t>
            </a:r>
            <a:endParaRPr lang="fr-FR" b="1" dirty="0"/>
          </a:p>
        </p:txBody>
      </p:sp>
      <p:sp>
        <p:nvSpPr>
          <p:cNvPr id="28" name="Flèche courbée vers le bas 27"/>
          <p:cNvSpPr/>
          <p:nvPr/>
        </p:nvSpPr>
        <p:spPr>
          <a:xfrm>
            <a:off x="2105246" y="2147778"/>
            <a:ext cx="3296093" cy="809816"/>
          </a:xfrm>
          <a:prstGeom prst="curvedDownArrow">
            <a:avLst>
              <a:gd name="adj1" fmla="val 9584"/>
              <a:gd name="adj2" fmla="val 3125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Flèche courbée vers le bas 28"/>
          <p:cNvSpPr/>
          <p:nvPr/>
        </p:nvSpPr>
        <p:spPr>
          <a:xfrm rot="10800000">
            <a:off x="2343008" y="4679287"/>
            <a:ext cx="6933818" cy="1240880"/>
          </a:xfrm>
          <a:prstGeom prst="curvedDownArrow">
            <a:avLst>
              <a:gd name="adj1" fmla="val 9584"/>
              <a:gd name="adj2" fmla="val 3125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Rectangle à coins arrondis 29"/>
          <p:cNvSpPr/>
          <p:nvPr/>
        </p:nvSpPr>
        <p:spPr>
          <a:xfrm>
            <a:off x="1769560" y="2671440"/>
            <a:ext cx="1722474" cy="584790"/>
          </a:xfrm>
          <a:prstGeom prst="roundRect">
            <a:avLst/>
          </a:prstGeom>
          <a:solidFill>
            <a:srgbClr val="4776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Candidat</a:t>
            </a:r>
            <a:endParaRPr lang="fr-FR" dirty="0"/>
          </a:p>
        </p:txBody>
      </p:sp>
      <p:sp>
        <p:nvSpPr>
          <p:cNvPr id="31" name="Rectangle à coins arrondis 30"/>
          <p:cNvSpPr/>
          <p:nvPr/>
        </p:nvSpPr>
        <p:spPr>
          <a:xfrm>
            <a:off x="5466806" y="2638665"/>
            <a:ext cx="1722474" cy="584790"/>
          </a:xfrm>
          <a:prstGeom prst="roundRect">
            <a:avLst/>
          </a:prstGeom>
          <a:solidFill>
            <a:srgbClr val="4776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Employeur</a:t>
            </a:r>
            <a:endParaRPr lang="fr-FR" dirty="0"/>
          </a:p>
        </p:txBody>
      </p:sp>
      <p:sp>
        <p:nvSpPr>
          <p:cNvPr id="32" name="Rectangle à coins arrondis 31"/>
          <p:cNvSpPr/>
          <p:nvPr/>
        </p:nvSpPr>
        <p:spPr>
          <a:xfrm>
            <a:off x="9276826" y="2577544"/>
            <a:ext cx="1722474" cy="584790"/>
          </a:xfrm>
          <a:prstGeom prst="roundRect">
            <a:avLst/>
          </a:prstGeom>
          <a:solidFill>
            <a:srgbClr val="4776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Recruteur</a:t>
            </a:r>
            <a:endParaRPr lang="fr-FR" dirty="0"/>
          </a:p>
        </p:txBody>
      </p:sp>
      <p:sp>
        <p:nvSpPr>
          <p:cNvPr id="2" name="Rectangle 1"/>
          <p:cNvSpPr/>
          <p:nvPr/>
        </p:nvSpPr>
        <p:spPr>
          <a:xfrm>
            <a:off x="4540470" y="1037006"/>
            <a:ext cx="3055645" cy="646331"/>
          </a:xfrm>
          <a:prstGeom prst="rect">
            <a:avLst/>
          </a:prstGeom>
        </p:spPr>
        <p:txBody>
          <a:bodyPr wrap="none">
            <a:spAutoFit/>
          </a:bodyPr>
          <a:lstStyle/>
          <a:p>
            <a:pPr lvl="1"/>
            <a:r>
              <a:rPr lang="fr-FR" dirty="0"/>
              <a:t>Identification des acteurs</a:t>
            </a:r>
          </a:p>
          <a:p>
            <a:pPr lvl="1"/>
            <a:endParaRPr lang="fr-FR" b="1" dirty="0"/>
          </a:p>
        </p:txBody>
      </p:sp>
      <p:sp>
        <p:nvSpPr>
          <p:cNvPr id="21" name="Rectangle 20"/>
          <p:cNvSpPr/>
          <p:nvPr/>
        </p:nvSpPr>
        <p:spPr>
          <a:xfrm>
            <a:off x="422310" y="3214357"/>
            <a:ext cx="2694500" cy="1477328"/>
          </a:xfrm>
          <a:prstGeom prst="rect">
            <a:avLst/>
          </a:prstGeom>
        </p:spPr>
        <p:txBody>
          <a:bodyPr wrap="square">
            <a:spAutoFit/>
          </a:bodyPr>
          <a:lstStyle/>
          <a:p>
            <a:pPr lvl="1"/>
            <a:r>
              <a:rPr lang="fr-FR" dirty="0"/>
              <a:t>Une entité qui doit s'inscrire pour déposer un cv et rechercher un emploi par notre site web.</a:t>
            </a:r>
            <a:r>
              <a:rPr lang="fr-FR" b="1" dirty="0" smtClean="0"/>
              <a:t> </a:t>
            </a:r>
            <a:endParaRPr lang="fr-FR" b="1" dirty="0"/>
          </a:p>
        </p:txBody>
      </p:sp>
      <p:sp>
        <p:nvSpPr>
          <p:cNvPr id="5" name="Rectangle 4"/>
          <p:cNvSpPr/>
          <p:nvPr/>
        </p:nvSpPr>
        <p:spPr>
          <a:xfrm>
            <a:off x="4049793" y="3208204"/>
            <a:ext cx="2424560" cy="1200329"/>
          </a:xfrm>
          <a:prstGeom prst="rect">
            <a:avLst/>
          </a:prstGeom>
        </p:spPr>
        <p:txBody>
          <a:bodyPr wrap="square">
            <a:spAutoFit/>
          </a:bodyPr>
          <a:lstStyle/>
          <a:p>
            <a:pPr lvl="1"/>
            <a:r>
              <a:rPr lang="fr-FR" dirty="0"/>
              <a:t>Une entité qui </a:t>
            </a:r>
            <a:r>
              <a:rPr lang="fr-FR" dirty="0" smtClean="0"/>
              <a:t>doit</a:t>
            </a:r>
          </a:p>
          <a:p>
            <a:pPr lvl="1"/>
            <a:r>
              <a:rPr lang="fr-FR" dirty="0" smtClean="0"/>
              <a:t> </a:t>
            </a:r>
            <a:r>
              <a:rPr lang="fr-FR" dirty="0"/>
              <a:t>s'inscrire pour </a:t>
            </a:r>
            <a:endParaRPr lang="fr-FR" dirty="0" smtClean="0"/>
          </a:p>
          <a:p>
            <a:pPr lvl="1"/>
            <a:r>
              <a:rPr lang="fr-FR" dirty="0" smtClean="0"/>
              <a:t>déposer </a:t>
            </a:r>
            <a:r>
              <a:rPr lang="fr-FR" dirty="0"/>
              <a:t>une </a:t>
            </a:r>
            <a:endParaRPr lang="fr-FR" dirty="0" smtClean="0"/>
          </a:p>
          <a:p>
            <a:pPr lvl="1"/>
            <a:r>
              <a:rPr lang="fr-FR" dirty="0" smtClean="0"/>
              <a:t>offre </a:t>
            </a:r>
            <a:r>
              <a:rPr lang="fr-FR" dirty="0"/>
              <a:t>d’emploi.</a:t>
            </a:r>
            <a:endParaRPr lang="fr-FR" b="1" dirty="0"/>
          </a:p>
        </p:txBody>
      </p:sp>
      <p:sp>
        <p:nvSpPr>
          <p:cNvPr id="6" name="Rectangle 5"/>
          <p:cNvSpPr/>
          <p:nvPr/>
        </p:nvSpPr>
        <p:spPr>
          <a:xfrm>
            <a:off x="8130762" y="3256230"/>
            <a:ext cx="2638864" cy="923330"/>
          </a:xfrm>
          <a:prstGeom prst="rect">
            <a:avLst/>
          </a:prstGeom>
        </p:spPr>
        <p:txBody>
          <a:bodyPr wrap="none">
            <a:spAutoFit/>
          </a:bodyPr>
          <a:lstStyle/>
          <a:p>
            <a:pPr lvl="1"/>
            <a:r>
              <a:rPr lang="fr-FR" dirty="0"/>
              <a:t>Une entité qui </a:t>
            </a:r>
            <a:endParaRPr lang="fr-FR" dirty="0" smtClean="0"/>
          </a:p>
          <a:p>
            <a:pPr lvl="1"/>
            <a:r>
              <a:rPr lang="fr-FR" dirty="0" smtClean="0"/>
              <a:t>doit </a:t>
            </a:r>
            <a:r>
              <a:rPr lang="fr-FR" dirty="0"/>
              <a:t>chercher </a:t>
            </a:r>
            <a:endParaRPr lang="fr-FR" dirty="0" smtClean="0"/>
          </a:p>
          <a:p>
            <a:pPr lvl="1"/>
            <a:r>
              <a:rPr lang="fr-FR" dirty="0" smtClean="0"/>
              <a:t>les </a:t>
            </a:r>
            <a:r>
              <a:rPr lang="fr-FR" dirty="0"/>
              <a:t>CV et le consulter.</a:t>
            </a:r>
            <a:endParaRPr lang="fr-FR" b="1" dirty="0"/>
          </a:p>
        </p:txBody>
      </p:sp>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29" grpId="0" animBg="1"/>
      <p:bldP spid="30" grpId="0" animBg="1"/>
      <p:bldP spid="31" grpId="0" animBg="1"/>
      <p:bldP spid="32" grpId="0" animBg="1"/>
      <p:bldP spid="21"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19</a:t>
            </a:fld>
            <a:endParaRPr lang="fr-FR" sz="1800" b="1" dirty="0">
              <a:solidFill>
                <a:schemeClr val="tx1">
                  <a:lumMod val="95000"/>
                  <a:lumOff val="5000"/>
                </a:schemeClr>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solidFill>
                  <a:schemeClr val="bg1">
                    <a:lumMod val="85000"/>
                  </a:schemeClr>
                </a:solidFill>
              </a:rPr>
              <a:t>Besoins | </a:t>
            </a:r>
            <a:r>
              <a:rPr lang="fr-FR" sz="1400" dirty="0" smtClean="0"/>
              <a:t>Etude préalable  </a:t>
            </a:r>
            <a:r>
              <a:rPr lang="fr-FR" sz="1400" dirty="0" smtClean="0">
                <a:solidFill>
                  <a:schemeClr val="bg1">
                    <a:lumMod val="85000"/>
                  </a:schemeClr>
                </a:solidFill>
              </a:rPr>
              <a:t>|cas d’utilisation</a:t>
            </a:r>
            <a:endParaRPr lang="fr-FR" sz="1400" dirty="0">
              <a:solidFill>
                <a:schemeClr val="bg1">
                  <a:lumMod val="85000"/>
                </a:schemeClr>
              </a:solidFill>
            </a:endParaRPr>
          </a:p>
          <a:p>
            <a:r>
              <a:rPr lang="fr-FR" sz="1400" dirty="0" smtClean="0"/>
              <a:t> </a:t>
            </a:r>
            <a:endParaRPr lang="fr-FR" sz="1400" dirty="0"/>
          </a:p>
        </p:txBody>
      </p:sp>
      <p:sp>
        <p:nvSpPr>
          <p:cNvPr id="18" name="Triangle isocèle 17"/>
          <p:cNvSpPr/>
          <p:nvPr/>
        </p:nvSpPr>
        <p:spPr>
          <a:xfrm>
            <a:off x="6508709" y="906894"/>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sp>
        <p:nvSpPr>
          <p:cNvPr id="20" name="Oval 3"/>
          <p:cNvSpPr>
            <a:spLocks noChangeArrowheads="1"/>
          </p:cNvSpPr>
          <p:nvPr/>
        </p:nvSpPr>
        <p:spPr bwMode="gray">
          <a:xfrm>
            <a:off x="3643339" y="1625599"/>
            <a:ext cx="5212794" cy="4419599"/>
          </a:xfrm>
          <a:prstGeom prst="ellipse">
            <a:avLst/>
          </a:prstGeom>
          <a:noFill/>
          <a:ln w="6350" algn="ctr">
            <a:solidFill>
              <a:srgbClr val="000000"/>
            </a:solidFill>
            <a:prstDash val="dash"/>
            <a:round/>
            <a:headEnd/>
            <a:tailEnd/>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dirty="0"/>
          </a:p>
        </p:txBody>
      </p:sp>
      <p:sp>
        <p:nvSpPr>
          <p:cNvPr id="22" name="ZoneTexte 21"/>
          <p:cNvSpPr txBox="1"/>
          <p:nvPr/>
        </p:nvSpPr>
        <p:spPr>
          <a:xfrm>
            <a:off x="8334239" y="1853991"/>
            <a:ext cx="1050865" cy="369332"/>
          </a:xfrm>
          <a:prstGeom prst="rect">
            <a:avLst/>
          </a:prstGeom>
          <a:noFill/>
        </p:spPr>
        <p:txBody>
          <a:bodyPr wrap="none" rtlCol="0">
            <a:spAutoFit/>
          </a:bodyPr>
          <a:lstStyle/>
          <a:p>
            <a:r>
              <a:rPr lang="fr-FR" b="1" dirty="0"/>
              <a:t>S’inscrire</a:t>
            </a:r>
            <a:endParaRPr lang="fr-FR" dirty="0" smtClean="0"/>
          </a:p>
        </p:txBody>
      </p:sp>
      <p:sp>
        <p:nvSpPr>
          <p:cNvPr id="23" name="ZoneTexte 22"/>
          <p:cNvSpPr txBox="1"/>
          <p:nvPr/>
        </p:nvSpPr>
        <p:spPr>
          <a:xfrm>
            <a:off x="9098386" y="3607225"/>
            <a:ext cx="1477392" cy="369332"/>
          </a:xfrm>
          <a:prstGeom prst="rect">
            <a:avLst/>
          </a:prstGeom>
          <a:noFill/>
        </p:spPr>
        <p:txBody>
          <a:bodyPr wrap="none" rtlCol="0">
            <a:spAutoFit/>
          </a:bodyPr>
          <a:lstStyle/>
          <a:p>
            <a:r>
              <a:rPr lang="fr-FR" b="1" dirty="0"/>
              <a:t>S’authentifier</a:t>
            </a:r>
            <a:endParaRPr lang="fr-FR" dirty="0" smtClean="0"/>
          </a:p>
        </p:txBody>
      </p:sp>
      <p:sp>
        <p:nvSpPr>
          <p:cNvPr id="24" name="ZoneTexte 23"/>
          <p:cNvSpPr txBox="1"/>
          <p:nvPr/>
        </p:nvSpPr>
        <p:spPr>
          <a:xfrm>
            <a:off x="5689267" y="6247738"/>
            <a:ext cx="1327286" cy="369332"/>
          </a:xfrm>
          <a:prstGeom prst="rect">
            <a:avLst/>
          </a:prstGeom>
          <a:noFill/>
        </p:spPr>
        <p:txBody>
          <a:bodyPr wrap="none" rtlCol="0">
            <a:spAutoFit/>
          </a:bodyPr>
          <a:lstStyle/>
          <a:p>
            <a:pPr lvl="0"/>
            <a:r>
              <a:rPr lang="fr-FR" b="1" dirty="0"/>
              <a:t>Gérer Offre </a:t>
            </a:r>
            <a:endParaRPr lang="fr-FR" dirty="0" smtClean="0"/>
          </a:p>
        </p:txBody>
      </p:sp>
      <p:sp>
        <p:nvSpPr>
          <p:cNvPr id="25" name="ZoneTexte 24"/>
          <p:cNvSpPr txBox="1"/>
          <p:nvPr/>
        </p:nvSpPr>
        <p:spPr>
          <a:xfrm>
            <a:off x="8357099" y="5161622"/>
            <a:ext cx="3513168" cy="369332"/>
          </a:xfrm>
          <a:prstGeom prst="rect">
            <a:avLst/>
          </a:prstGeom>
          <a:noFill/>
        </p:spPr>
        <p:txBody>
          <a:bodyPr wrap="square" rtlCol="0">
            <a:spAutoFit/>
          </a:bodyPr>
          <a:lstStyle/>
          <a:p>
            <a:pPr lvl="0"/>
            <a:r>
              <a:rPr lang="fr-FR" b="1" dirty="0"/>
              <a:t>Gérer un CV </a:t>
            </a:r>
            <a:endParaRPr lang="fr-FR" dirty="0"/>
          </a:p>
        </p:txBody>
      </p:sp>
      <p:sp>
        <p:nvSpPr>
          <p:cNvPr id="26" name="ZoneTexte 25"/>
          <p:cNvSpPr txBox="1"/>
          <p:nvPr/>
        </p:nvSpPr>
        <p:spPr>
          <a:xfrm>
            <a:off x="1314945" y="3699443"/>
            <a:ext cx="2501644" cy="369332"/>
          </a:xfrm>
          <a:prstGeom prst="rect">
            <a:avLst/>
          </a:prstGeom>
          <a:noFill/>
        </p:spPr>
        <p:txBody>
          <a:bodyPr wrap="square" rtlCol="0">
            <a:spAutoFit/>
          </a:bodyPr>
          <a:lstStyle/>
          <a:p>
            <a:r>
              <a:rPr lang="fr-FR" b="1" dirty="0"/>
              <a:t>Chercher un emploi </a:t>
            </a:r>
            <a:endParaRPr lang="fr-FR" dirty="0"/>
          </a:p>
        </p:txBody>
      </p:sp>
      <p:pic>
        <p:nvPicPr>
          <p:cNvPr id="27" name="Imag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4641" y="1928074"/>
            <a:ext cx="405080" cy="405080"/>
          </a:xfrm>
          <a:prstGeom prst="rect">
            <a:avLst/>
          </a:prstGeom>
        </p:spPr>
      </p:pic>
      <p:pic>
        <p:nvPicPr>
          <p:cNvPr id="28" name="Imag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6126" y="3589227"/>
            <a:ext cx="405080" cy="405080"/>
          </a:xfrm>
          <a:prstGeom prst="rect">
            <a:avLst/>
          </a:prstGeom>
        </p:spPr>
      </p:pic>
      <p:pic>
        <p:nvPicPr>
          <p:cNvPr id="29" name="Imag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4293" y="3655838"/>
            <a:ext cx="405080" cy="419189"/>
          </a:xfrm>
          <a:prstGeom prst="rect">
            <a:avLst/>
          </a:prstGeom>
        </p:spPr>
      </p:pic>
      <p:pic>
        <p:nvPicPr>
          <p:cNvPr id="30" name="Imag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2018" y="5143748"/>
            <a:ext cx="405080" cy="405080"/>
          </a:xfrm>
          <a:prstGeom prst="rect">
            <a:avLst/>
          </a:prstGeom>
        </p:spPr>
      </p:pic>
      <p:pic>
        <p:nvPicPr>
          <p:cNvPr id="31" name="Imag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3629" y="5842658"/>
            <a:ext cx="405080" cy="405080"/>
          </a:xfrm>
          <a:prstGeom prst="rect">
            <a:avLst/>
          </a:prstGeom>
        </p:spPr>
      </p:pic>
      <p:pic>
        <p:nvPicPr>
          <p:cNvPr id="32" name="Imag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4275" y="1969104"/>
            <a:ext cx="405080" cy="405080"/>
          </a:xfrm>
          <a:prstGeom prst="rect">
            <a:avLst/>
          </a:prstGeom>
        </p:spPr>
      </p:pic>
      <p:sp>
        <p:nvSpPr>
          <p:cNvPr id="33" name="ZoneTexte 32"/>
          <p:cNvSpPr txBox="1"/>
          <p:nvPr/>
        </p:nvSpPr>
        <p:spPr>
          <a:xfrm>
            <a:off x="4905053" y="1023964"/>
            <a:ext cx="3951079" cy="369332"/>
          </a:xfrm>
          <a:prstGeom prst="rect">
            <a:avLst/>
          </a:prstGeom>
          <a:noFill/>
        </p:spPr>
        <p:txBody>
          <a:bodyPr wrap="square" rtlCol="0">
            <a:spAutoFit/>
          </a:bodyPr>
          <a:lstStyle/>
          <a:p>
            <a:pPr lvl="1"/>
            <a:r>
              <a:rPr lang="fr-FR" dirty="0"/>
              <a:t>Identification des cas d’utilisation </a:t>
            </a:r>
          </a:p>
        </p:txBody>
      </p:sp>
      <p:graphicFrame>
        <p:nvGraphicFramePr>
          <p:cNvPr id="34" name="Tableau 33"/>
          <p:cNvGraphicFramePr>
            <a:graphicFrameLocks noGrp="1"/>
          </p:cNvGraphicFramePr>
          <p:nvPr>
            <p:extLst/>
          </p:nvPr>
        </p:nvGraphicFramePr>
        <p:xfrm>
          <a:off x="0" y="0"/>
          <a:ext cx="12192001" cy="518160"/>
        </p:xfrm>
        <a:graphic>
          <a:graphicData uri="http://schemas.openxmlformats.org/drawingml/2006/table">
            <a:tbl>
              <a:tblPr firstRow="1" bandRow="1">
                <a:tableStyleId>{69CF1AB2-1976-4502-BF36-3FF5EA218861}</a:tableStyleId>
              </a:tblPr>
              <a:tblGrid>
                <a:gridCol w="1986169"/>
                <a:gridCol w="2467664"/>
                <a:gridCol w="2349332"/>
                <a:gridCol w="1724583"/>
                <a:gridCol w="1724583"/>
                <a:gridCol w="193967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algn="ctr">
                        <a:defRPr/>
                      </a:pPr>
                      <a:r>
                        <a:rPr lang="fr-FR" sz="1400" b="1" dirty="0" smtClean="0">
                          <a:solidFill>
                            <a:schemeClr val="bg1"/>
                          </a:solidFill>
                        </a:rPr>
                        <a:t>Spécification des besoins</a:t>
                      </a:r>
                      <a:endParaRPr lang="fr-FR" sz="1400" dirty="0" smtClean="0">
                        <a:solidFill>
                          <a:schemeClr val="bg1"/>
                        </a:solidFill>
                        <a:effectLst>
                          <a:outerShdw blurRad="38100" dist="38100" dir="2700000" algn="tl">
                            <a:srgbClr val="000000">
                              <a:alpha val="43137"/>
                            </a:srgbClr>
                          </a:outerShdw>
                        </a:effectLst>
                      </a:endParaRPr>
                    </a:p>
                  </a:txBody>
                  <a:tcPr>
                    <a:solidFill>
                      <a:srgbClr val="175C7B">
                        <a:alpha val="25000"/>
                      </a:srgbClr>
                    </a:solidFill>
                  </a:tcPr>
                </a:tc>
                <a:tc>
                  <a:txBody>
                    <a:bodyPr/>
                    <a:lstStyle/>
                    <a:p>
                      <a:pPr algn="ctr"/>
                      <a:r>
                        <a:rPr lang="fr-FR" sz="1800" dirty="0" smtClean="0">
                          <a:solidFill>
                            <a:schemeClr val="bg1"/>
                          </a:solidFill>
                        </a:rPr>
                        <a:t>Analyse fonctionnelle</a:t>
                      </a:r>
                      <a:endParaRPr lang="fr-FR" sz="1800" dirty="0">
                        <a:solidFill>
                          <a:schemeClr val="bg1"/>
                        </a:solidFill>
                      </a:endParaRPr>
                    </a:p>
                  </a:txBody>
                  <a:tcPr>
                    <a:solidFill>
                      <a:srgbClr val="235C81"/>
                    </a:solidFill>
                  </a:tcPr>
                </a:tc>
                <a:tc>
                  <a:txBody>
                    <a:bodyPr/>
                    <a:lstStyle/>
                    <a:p>
                      <a:pPr algn="ctr"/>
                      <a:r>
                        <a:rPr lang="fr-FR" sz="1400" dirty="0" smtClean="0">
                          <a:solidFill>
                            <a:schemeClr val="bg1"/>
                          </a:solidFill>
                        </a:rPr>
                        <a:t>Analyse &amp;</a:t>
                      </a:r>
                      <a:r>
                        <a:rPr lang="fr-FR" sz="1400" baseline="0" dirty="0" smtClean="0">
                          <a:solidFill>
                            <a:schemeClr val="bg1"/>
                          </a:solidFill>
                        </a:rPr>
                        <a: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21" name="ZoneTexte 25"/>
          <p:cNvSpPr txBox="1"/>
          <p:nvPr/>
        </p:nvSpPr>
        <p:spPr>
          <a:xfrm>
            <a:off x="2392517" y="5209369"/>
            <a:ext cx="2501644" cy="369332"/>
          </a:xfrm>
          <a:prstGeom prst="rect">
            <a:avLst/>
          </a:prstGeom>
          <a:noFill/>
        </p:spPr>
        <p:txBody>
          <a:bodyPr wrap="square" rtlCol="0">
            <a:spAutoFit/>
          </a:bodyPr>
          <a:lstStyle/>
          <a:p>
            <a:r>
              <a:rPr lang="fr-FR" b="1" dirty="0"/>
              <a:t>Gérer un Profil </a:t>
            </a:r>
            <a:endParaRPr lang="fr-FR" dirty="0"/>
          </a:p>
        </p:txBody>
      </p:sp>
      <p:pic>
        <p:nvPicPr>
          <p:cNvPr id="35" name="Imag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4453" y="5165250"/>
            <a:ext cx="405080" cy="419189"/>
          </a:xfrm>
          <a:prstGeom prst="rect">
            <a:avLst/>
          </a:prstGeom>
        </p:spPr>
      </p:pic>
      <p:sp>
        <p:nvSpPr>
          <p:cNvPr id="36" name="ZoneTexte 25"/>
          <p:cNvSpPr txBox="1"/>
          <p:nvPr/>
        </p:nvSpPr>
        <p:spPr>
          <a:xfrm>
            <a:off x="1792520" y="2004852"/>
            <a:ext cx="2797013" cy="369332"/>
          </a:xfrm>
          <a:prstGeom prst="rect">
            <a:avLst/>
          </a:prstGeom>
          <a:noFill/>
        </p:spPr>
        <p:txBody>
          <a:bodyPr wrap="square" rtlCol="0">
            <a:spAutoFit/>
          </a:bodyPr>
          <a:lstStyle/>
          <a:p>
            <a:r>
              <a:rPr lang="fr-FR" b="1" dirty="0"/>
              <a:t>Chercher </a:t>
            </a:r>
            <a:r>
              <a:rPr lang="fr-FR" b="1" dirty="0" smtClean="0"/>
              <a:t>un compétent</a:t>
            </a:r>
            <a:r>
              <a:rPr lang="fr-FR" b="1" dirty="0"/>
              <a:t>  </a:t>
            </a:r>
            <a:endParaRPr lang="fr-FR" dirty="0"/>
          </a:p>
        </p:txBody>
      </p:sp>
      <p:sp>
        <p:nvSpPr>
          <p:cNvPr id="4" name="Rectangle 3"/>
          <p:cNvSpPr/>
          <p:nvPr/>
        </p:nvSpPr>
        <p:spPr>
          <a:xfrm>
            <a:off x="3956592" y="3215691"/>
            <a:ext cx="4624215" cy="923330"/>
          </a:xfrm>
          <a:prstGeom prst="rect">
            <a:avLst/>
          </a:prstGeom>
          <a:noFill/>
        </p:spPr>
        <p:txBody>
          <a:bodyPr wrap="none" lIns="91440" tIns="45720" rIns="91440" bIns="45720">
            <a:spAutoFit/>
          </a:bodyPr>
          <a:lstStyle/>
          <a:p>
            <a:pPr algn="ctr"/>
            <a:r>
              <a:rPr lang="fr-FR" sz="5400" dirty="0" smtClean="0">
                <a:ln w="0"/>
                <a:effectLst>
                  <a:outerShdw blurRad="38100" dist="19050" dir="2700000" algn="tl" rotWithShape="0">
                    <a:schemeClr val="dk1">
                      <a:alpha val="40000"/>
                    </a:schemeClr>
                  </a:outerShdw>
                </a:effectLst>
              </a:rPr>
              <a:t>C</a:t>
            </a:r>
            <a:r>
              <a:rPr lang="fr-FR" sz="5400" b="0" cap="none" spc="0" dirty="0" smtClean="0">
                <a:ln w="0"/>
                <a:solidFill>
                  <a:schemeClr val="tx1"/>
                </a:solidFill>
                <a:effectLst>
                  <a:outerShdw blurRad="38100" dist="19050" dir="2700000" algn="tl" rotWithShape="0">
                    <a:schemeClr val="dk1">
                      <a:alpha val="40000"/>
                    </a:schemeClr>
                  </a:outerShdw>
                </a:effectLst>
              </a:rPr>
              <a:t>as </a:t>
            </a:r>
            <a:r>
              <a:rPr lang="fr-FR" sz="5400" b="0" cap="none" spc="0" dirty="0">
                <a:ln w="0"/>
                <a:solidFill>
                  <a:schemeClr val="tx1"/>
                </a:solidFill>
                <a:effectLst>
                  <a:outerShdw blurRad="38100" dist="19050" dir="2700000" algn="tl" rotWithShape="0">
                    <a:schemeClr val="dk1">
                      <a:alpha val="40000"/>
                    </a:schemeClr>
                  </a:outerShdw>
                </a:effectLst>
              </a:rPr>
              <a:t>d’utilisation</a:t>
            </a:r>
          </a:p>
        </p:txBody>
      </p:sp>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8000"/>
                                        <p:tgtEl>
                                          <p:spTgt spid="20"/>
                                        </p:tgtEl>
                                      </p:cBhvr>
                                    </p:animEffect>
                                  </p:childTnLst>
                                </p:cTn>
                              </p:par>
                              <p:par>
                                <p:cTn id="8" presetID="8" presetClass="emph" presetSubtype="0" fill="hold" grpId="0" nodeType="withEffect">
                                  <p:stCondLst>
                                    <p:cond delay="0"/>
                                  </p:stCondLst>
                                  <p:childTnLst>
                                    <p:animRot by="21600000">
                                      <p:cBhvr>
                                        <p:cTn id="9" dur="3500" fill="hold"/>
                                        <p:tgtEl>
                                          <p:spTgt spid="20"/>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2" grpId="0"/>
      <p:bldP spid="23" grpId="0"/>
      <p:bldP spid="24" grpId="0"/>
      <p:bldP spid="25" grpId="0"/>
      <p:bldP spid="26" grpId="0"/>
      <p:bldP spid="21"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c 53"/>
          <p:cNvSpPr>
            <a:spLocks/>
          </p:cNvSpPr>
          <p:nvPr/>
        </p:nvSpPr>
        <p:spPr bwMode="auto">
          <a:xfrm>
            <a:off x="417821" y="514430"/>
            <a:ext cx="2598258" cy="5823402"/>
          </a:xfrm>
          <a:custGeom>
            <a:avLst/>
            <a:gdLst>
              <a:gd name="T0" fmla="*/ 2147483647 w 23745"/>
              <a:gd name="T1" fmla="*/ 0 h 43200"/>
              <a:gd name="T2" fmla="*/ 0 w 23745"/>
              <a:gd name="T3" fmla="*/ 2147483647 h 43200"/>
              <a:gd name="T4" fmla="*/ 2147483647 w 23745"/>
              <a:gd name="T5" fmla="*/ 2147483647 h 43200"/>
              <a:gd name="T6" fmla="*/ 0 60000 65536"/>
              <a:gd name="T7" fmla="*/ 0 60000 65536"/>
              <a:gd name="T8" fmla="*/ 0 60000 65536"/>
              <a:gd name="T9" fmla="*/ 0 w 23745"/>
              <a:gd name="T10" fmla="*/ 0 h 43200"/>
              <a:gd name="T11" fmla="*/ 23745 w 23745"/>
              <a:gd name="T12" fmla="*/ 43200 h 43200"/>
            </a:gdLst>
            <a:ahLst/>
            <a:cxnLst>
              <a:cxn ang="T6">
                <a:pos x="T0" y="T1"/>
              </a:cxn>
              <a:cxn ang="T7">
                <a:pos x="T2" y="T3"/>
              </a:cxn>
              <a:cxn ang="T8">
                <a:pos x="T4" y="T5"/>
              </a:cxn>
            </a:cxnLst>
            <a:rect l="T9" t="T10" r="T11" b="T12"/>
            <a:pathLst>
              <a:path w="23745" h="43200" fill="none" extrusionOk="0">
                <a:moveTo>
                  <a:pt x="2144" y="0"/>
                </a:moveTo>
                <a:cubicBezTo>
                  <a:pt x="14074" y="0"/>
                  <a:pt x="23745" y="9670"/>
                  <a:pt x="23745" y="21600"/>
                </a:cubicBezTo>
                <a:cubicBezTo>
                  <a:pt x="23745" y="33529"/>
                  <a:pt x="14074" y="43200"/>
                  <a:pt x="2145" y="43200"/>
                </a:cubicBezTo>
                <a:cubicBezTo>
                  <a:pt x="1428" y="43200"/>
                  <a:pt x="712" y="43164"/>
                  <a:pt x="-1" y="43093"/>
                </a:cubicBezTo>
              </a:path>
              <a:path w="23745" h="43200" stroke="0" extrusionOk="0">
                <a:moveTo>
                  <a:pt x="2144" y="0"/>
                </a:moveTo>
                <a:cubicBezTo>
                  <a:pt x="14074" y="0"/>
                  <a:pt x="23745" y="9670"/>
                  <a:pt x="23745" y="21600"/>
                </a:cubicBezTo>
                <a:cubicBezTo>
                  <a:pt x="23745" y="33529"/>
                  <a:pt x="14074" y="43200"/>
                  <a:pt x="2145" y="43200"/>
                </a:cubicBezTo>
                <a:cubicBezTo>
                  <a:pt x="1428" y="43200"/>
                  <a:pt x="712" y="43164"/>
                  <a:pt x="-1" y="43093"/>
                </a:cubicBezTo>
                <a:lnTo>
                  <a:pt x="2145" y="21600"/>
                </a:lnTo>
                <a:close/>
              </a:path>
            </a:pathLst>
          </a:custGeom>
          <a:noFill/>
          <a:ln w="76200" cap="rnd">
            <a:solidFill>
              <a:srgbClr val="175C7B"/>
            </a:solidFill>
            <a:prstDash val="sysDot"/>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nvGrpSpPr>
          <p:cNvPr id="2" name="Group 5"/>
          <p:cNvGrpSpPr>
            <a:grpSpLocks/>
          </p:cNvGrpSpPr>
          <p:nvPr/>
        </p:nvGrpSpPr>
        <p:grpSpPr bwMode="auto">
          <a:xfrm>
            <a:off x="2168251" y="1251871"/>
            <a:ext cx="500063" cy="501650"/>
            <a:chOff x="1583" y="1494"/>
            <a:chExt cx="526" cy="526"/>
          </a:xfrm>
        </p:grpSpPr>
        <p:sp>
          <p:nvSpPr>
            <p:cNvPr id="47"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8"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9"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0"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1"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grpSp>
        <p:nvGrpSpPr>
          <p:cNvPr id="3" name="Group 5"/>
          <p:cNvGrpSpPr>
            <a:grpSpLocks/>
          </p:cNvGrpSpPr>
          <p:nvPr/>
        </p:nvGrpSpPr>
        <p:grpSpPr bwMode="auto">
          <a:xfrm>
            <a:off x="2662420" y="2209901"/>
            <a:ext cx="500063" cy="501650"/>
            <a:chOff x="1583" y="1494"/>
            <a:chExt cx="526" cy="526"/>
          </a:xfrm>
        </p:grpSpPr>
        <p:sp>
          <p:nvSpPr>
            <p:cNvPr id="53"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4"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5"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6"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7"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67" name="AutoShape 11"/>
          <p:cNvSpPr>
            <a:spLocks noChangeArrowheads="1"/>
          </p:cNvSpPr>
          <p:nvPr/>
        </p:nvSpPr>
        <p:spPr bwMode="ltGray">
          <a:xfrm>
            <a:off x="2669677" y="1158766"/>
            <a:ext cx="5760000" cy="630000"/>
          </a:xfrm>
          <a:prstGeom prst="roundRect">
            <a:avLst>
              <a:gd name="adj" fmla="val 50000"/>
            </a:avLst>
          </a:prstGeom>
          <a:solidFill>
            <a:srgbClr val="175C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Introduction</a:t>
            </a:r>
            <a:r>
              <a:rPr lang="fr-FR" sz="2400" b="1" dirty="0" smtClean="0">
                <a:solidFill>
                  <a:schemeClr val="bg1"/>
                </a:solidFill>
                <a:effectLst>
                  <a:outerShdw blurRad="38100" dist="38100" dir="2700000" algn="tl">
                    <a:srgbClr val="000000">
                      <a:alpha val="43137"/>
                    </a:srgbClr>
                  </a:outerShdw>
                </a:effectLst>
              </a:rPr>
              <a:t> </a:t>
            </a:r>
          </a:p>
        </p:txBody>
      </p:sp>
      <p:sp>
        <p:nvSpPr>
          <p:cNvPr id="68" name="AutoShape 18"/>
          <p:cNvSpPr>
            <a:spLocks noChangeArrowheads="1"/>
          </p:cNvSpPr>
          <p:nvPr/>
        </p:nvSpPr>
        <p:spPr bwMode="ltGray">
          <a:xfrm>
            <a:off x="2949300" y="4772021"/>
            <a:ext cx="5760000" cy="630000"/>
          </a:xfrm>
          <a:prstGeom prst="roundRect">
            <a:avLst>
              <a:gd name="adj" fmla="val 50000"/>
            </a:avLst>
          </a:prstGeom>
          <a:solidFill>
            <a:srgbClr val="175C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endParaRPr lang="en-US" sz="2400" b="1" dirty="0" smtClean="0">
              <a:solidFill>
                <a:schemeClr val="bg1"/>
              </a:solidFill>
            </a:endParaRPr>
          </a:p>
          <a:p>
            <a:pPr algn="ctr">
              <a:defRPr/>
            </a:pPr>
            <a:r>
              <a:rPr lang="fr-FR" sz="2400" b="1" dirty="0" smtClean="0">
                <a:solidFill>
                  <a:schemeClr val="bg1"/>
                </a:solidFill>
              </a:rPr>
              <a:t>Réalisation</a:t>
            </a:r>
            <a:endParaRPr lang="fr-FR" sz="2400" b="1" dirty="0">
              <a:solidFill>
                <a:schemeClr val="bg1"/>
              </a:solidFill>
            </a:endParaRPr>
          </a:p>
          <a:p>
            <a:pPr algn="ctr">
              <a:defRPr/>
            </a:pPr>
            <a:endParaRPr lang="fr-FR" sz="2400" b="1" dirty="0">
              <a:solidFill>
                <a:schemeClr val="bg1"/>
              </a:solidFill>
            </a:endParaRPr>
          </a:p>
        </p:txBody>
      </p:sp>
      <p:grpSp>
        <p:nvGrpSpPr>
          <p:cNvPr id="4" name="Group 19"/>
          <p:cNvGrpSpPr>
            <a:grpSpLocks/>
          </p:cNvGrpSpPr>
          <p:nvPr/>
        </p:nvGrpSpPr>
        <p:grpSpPr bwMode="auto">
          <a:xfrm>
            <a:off x="2371532" y="4866284"/>
            <a:ext cx="535610" cy="566116"/>
            <a:chOff x="1583" y="1494"/>
            <a:chExt cx="526" cy="526"/>
          </a:xfrm>
        </p:grpSpPr>
        <p:sp>
          <p:nvSpPr>
            <p:cNvPr id="70" name="Oval 20"/>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1" name="Oval 21"/>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2" name="Oval 22"/>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3" name="Oval 23"/>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4" name="Oval 24"/>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grpSp>
      <p:sp>
        <p:nvSpPr>
          <p:cNvPr id="75" name="Text Box 32"/>
          <p:cNvSpPr txBox="1">
            <a:spLocks noChangeArrowheads="1"/>
          </p:cNvSpPr>
          <p:nvPr/>
        </p:nvSpPr>
        <p:spPr bwMode="auto">
          <a:xfrm>
            <a:off x="2270220" y="1318030"/>
            <a:ext cx="310200" cy="369332"/>
          </a:xfrm>
          <a:prstGeom prst="rect">
            <a:avLst/>
          </a:prstGeom>
          <a:noFill/>
          <a:ln w="9525" algn="ctr">
            <a:noFill/>
            <a:miter lim="800000"/>
            <a:headEnd/>
            <a:tailEnd/>
          </a:ln>
        </p:spPr>
        <p:txBody>
          <a:bodyPr wrap="square">
            <a:spAutoFit/>
          </a:bodyPr>
          <a:lstStyle/>
          <a:p>
            <a:pPr algn="ctr" eaLnBrk="0" hangingPunct="0">
              <a:defRPr/>
            </a:pPr>
            <a:r>
              <a:rPr lang="en-US" sz="1800" i="0" dirty="0">
                <a:solidFill>
                  <a:srgbClr val="000000"/>
                </a:solidFill>
                <a:effectLst>
                  <a:outerShdw blurRad="38100" dist="38100" dir="2700000" algn="tl">
                    <a:srgbClr val="000000">
                      <a:alpha val="43137"/>
                    </a:srgbClr>
                  </a:outerShdw>
                </a:effectLst>
              </a:rPr>
              <a:t>1</a:t>
            </a:r>
          </a:p>
        </p:txBody>
      </p:sp>
      <p:sp>
        <p:nvSpPr>
          <p:cNvPr id="77" name="Text Box 34"/>
          <p:cNvSpPr txBox="1">
            <a:spLocks noChangeArrowheads="1"/>
          </p:cNvSpPr>
          <p:nvPr/>
        </p:nvSpPr>
        <p:spPr bwMode="auto">
          <a:xfrm>
            <a:off x="2477860" y="4962755"/>
            <a:ext cx="272695" cy="366713"/>
          </a:xfrm>
          <a:prstGeom prst="rect">
            <a:avLst/>
          </a:prstGeom>
          <a:noFill/>
          <a:ln w="9525" algn="ctr">
            <a:noFill/>
            <a:miter lim="800000"/>
            <a:headEnd/>
            <a:tailEnd/>
          </a:ln>
        </p:spPr>
        <p:txBody>
          <a:bodyPr wrap="squar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5</a:t>
            </a:r>
            <a:endParaRPr lang="en-US" sz="1800" i="0" dirty="0">
              <a:solidFill>
                <a:srgbClr val="000000"/>
              </a:solidFill>
              <a:effectLst>
                <a:outerShdw blurRad="38100" dist="38100" dir="2700000" algn="tl">
                  <a:srgbClr val="000000">
                    <a:alpha val="43137"/>
                  </a:srgbClr>
                </a:outerShdw>
              </a:effectLst>
            </a:endParaRPr>
          </a:p>
        </p:txBody>
      </p:sp>
      <p:sp>
        <p:nvSpPr>
          <p:cNvPr id="86" name="AutoShape 44"/>
          <p:cNvSpPr>
            <a:spLocks noChangeArrowheads="1"/>
          </p:cNvSpPr>
          <p:nvPr/>
        </p:nvSpPr>
        <p:spPr bwMode="ltGray">
          <a:xfrm>
            <a:off x="3224543" y="3985357"/>
            <a:ext cx="5760000" cy="630000"/>
          </a:xfrm>
          <a:prstGeom prst="roundRect">
            <a:avLst>
              <a:gd name="adj" fmla="val 50000"/>
            </a:avLst>
          </a:prstGeom>
          <a:solidFill>
            <a:srgbClr val="175C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&amp; conception</a:t>
            </a:r>
            <a:endParaRPr lang="fr-FR" sz="2400" b="1" dirty="0">
              <a:solidFill>
                <a:schemeClr val="bg1"/>
              </a:solidFill>
            </a:endParaRPr>
          </a:p>
        </p:txBody>
      </p:sp>
      <p:grpSp>
        <p:nvGrpSpPr>
          <p:cNvPr id="5" name="Group 45"/>
          <p:cNvGrpSpPr>
            <a:grpSpLocks/>
          </p:cNvGrpSpPr>
          <p:nvPr/>
        </p:nvGrpSpPr>
        <p:grpSpPr bwMode="auto">
          <a:xfrm>
            <a:off x="2714615" y="4058865"/>
            <a:ext cx="501650" cy="501650"/>
            <a:chOff x="1583" y="1494"/>
            <a:chExt cx="526" cy="526"/>
          </a:xfrm>
        </p:grpSpPr>
        <p:sp>
          <p:nvSpPr>
            <p:cNvPr id="88" name="Oval 4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29" name="Oval 4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0" name="Oval 4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1" name="Oval 4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2" name="Oval 5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133" name="Text Box 51"/>
          <p:cNvSpPr txBox="1">
            <a:spLocks noChangeArrowheads="1"/>
          </p:cNvSpPr>
          <p:nvPr/>
        </p:nvSpPr>
        <p:spPr bwMode="auto">
          <a:xfrm>
            <a:off x="2790784" y="4128020"/>
            <a:ext cx="301686"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sp>
        <p:nvSpPr>
          <p:cNvPr id="134" name="AutoShape 11"/>
          <p:cNvSpPr>
            <a:spLocks noChangeArrowheads="1"/>
          </p:cNvSpPr>
          <p:nvPr/>
        </p:nvSpPr>
        <p:spPr bwMode="ltGray">
          <a:xfrm>
            <a:off x="3164001" y="2090837"/>
            <a:ext cx="5760000" cy="630000"/>
          </a:xfrm>
          <a:prstGeom prst="roundRect">
            <a:avLst>
              <a:gd name="adj" fmla="val 50000"/>
            </a:avLst>
          </a:prstGeom>
          <a:solidFill>
            <a:srgbClr val="175C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effectLst>
                  <a:outerShdw blurRad="38100" dist="38100" dir="2700000" algn="tl">
                    <a:srgbClr val="000000">
                      <a:alpha val="43137"/>
                    </a:srgbClr>
                  </a:outerShdw>
                </a:effectLst>
              </a:rPr>
              <a:t>Spécification des besoins</a:t>
            </a:r>
          </a:p>
        </p:txBody>
      </p:sp>
      <p:sp>
        <p:nvSpPr>
          <p:cNvPr id="135" name="Text Box 32"/>
          <p:cNvSpPr txBox="1">
            <a:spLocks noChangeArrowheads="1"/>
          </p:cNvSpPr>
          <p:nvPr/>
        </p:nvSpPr>
        <p:spPr bwMode="auto">
          <a:xfrm>
            <a:off x="2745046" y="2233383"/>
            <a:ext cx="311150" cy="366712"/>
          </a:xfrm>
          <a:prstGeom prst="rect">
            <a:avLst/>
          </a:prstGeom>
          <a:noFill/>
          <a:ln w="9525" algn="ctr">
            <a:noFill/>
            <a:miter lim="800000"/>
            <a:headEnd/>
            <a:tailEnd/>
          </a:ln>
        </p:spPr>
        <p:txBody>
          <a:bodyPr wrap="non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2</a:t>
            </a:r>
            <a:endParaRPr lang="en-US" dirty="0">
              <a:solidFill>
                <a:srgbClr val="000000"/>
              </a:solidFill>
              <a:effectLst>
                <a:outerShdw blurRad="38100" dist="38100" dir="2700000" algn="tl">
                  <a:srgbClr val="000000">
                    <a:alpha val="43137"/>
                  </a:srgbClr>
                </a:outerShdw>
              </a:effectLst>
            </a:endParaRPr>
          </a:p>
        </p:txBody>
      </p:sp>
      <p:sp>
        <p:nvSpPr>
          <p:cNvPr id="58" name="Rectangle 2"/>
          <p:cNvSpPr txBox="1">
            <a:spLocks noChangeArrowheads="1"/>
          </p:cNvSpPr>
          <p:nvPr/>
        </p:nvSpPr>
        <p:spPr bwMode="white">
          <a:xfrm>
            <a:off x="742120" y="3214546"/>
            <a:ext cx="2262550" cy="563562"/>
          </a:xfrm>
          <a:prstGeom prst="rect">
            <a:avLst/>
          </a:prstGeom>
          <a:effectLst/>
        </p:spPr>
        <p:txBody>
          <a:bodyPr vert="horz" lIns="95782" tIns="47891" rIns="95782" bIns="47891" rtlCol="0" anchor="b">
            <a:normAutofit fontScale="775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b="1" dirty="0" smtClean="0">
                <a:solidFill>
                  <a:srgbClr val="203C5A"/>
                </a:solidFill>
              </a:rPr>
              <a:t>Plan</a:t>
            </a:r>
          </a:p>
        </p:txBody>
      </p:sp>
      <p:sp>
        <p:nvSpPr>
          <p:cNvPr id="59" name="AutoShape 4"/>
          <p:cNvSpPr>
            <a:spLocks noChangeArrowheads="1"/>
          </p:cNvSpPr>
          <p:nvPr/>
        </p:nvSpPr>
        <p:spPr bwMode="ltGray">
          <a:xfrm>
            <a:off x="3282012" y="3053286"/>
            <a:ext cx="6117482" cy="630000"/>
          </a:xfrm>
          <a:prstGeom prst="roundRect">
            <a:avLst>
              <a:gd name="adj" fmla="val 50000"/>
            </a:avLst>
          </a:prstGeom>
          <a:solidFill>
            <a:srgbClr val="175C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fonctionnelle</a:t>
            </a:r>
            <a:endParaRPr lang="fr-FR" sz="2400" b="1" dirty="0">
              <a:solidFill>
                <a:schemeClr val="bg1"/>
              </a:solidFill>
            </a:endParaRPr>
          </a:p>
        </p:txBody>
      </p:sp>
      <p:sp>
        <p:nvSpPr>
          <p:cNvPr id="89" name="Text Box 51"/>
          <p:cNvSpPr txBox="1">
            <a:spLocks noChangeArrowheads="1"/>
          </p:cNvSpPr>
          <p:nvPr/>
        </p:nvSpPr>
        <p:spPr bwMode="auto">
          <a:xfrm>
            <a:off x="2912451" y="3029880"/>
            <a:ext cx="312907"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grpSp>
        <p:nvGrpSpPr>
          <p:cNvPr id="6" name="Group 5"/>
          <p:cNvGrpSpPr>
            <a:grpSpLocks/>
          </p:cNvGrpSpPr>
          <p:nvPr/>
        </p:nvGrpSpPr>
        <p:grpSpPr bwMode="auto">
          <a:xfrm>
            <a:off x="2779467" y="3103005"/>
            <a:ext cx="500063" cy="501650"/>
            <a:chOff x="1583" y="1494"/>
            <a:chExt cx="526" cy="526"/>
          </a:xfrm>
        </p:grpSpPr>
        <p:sp>
          <p:nvSpPr>
            <p:cNvPr id="91"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2"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3"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4"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5"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r>
                <a:rPr lang="fr-FR" dirty="0"/>
                <a:t>3</a:t>
              </a:r>
              <a:endParaRPr lang="fr-FR" sz="1800" b="0" i="0" dirty="0"/>
            </a:p>
          </p:txBody>
        </p:sp>
      </p:grpSp>
      <p:sp>
        <p:nvSpPr>
          <p:cNvPr id="96" name="Espace réservé du numéro de diapositive 60"/>
          <p:cNvSpPr>
            <a:spLocks noGrp="1"/>
          </p:cNvSpPr>
          <p:nvPr>
            <p:ph type="sldNum" sz="quarter" idx="12"/>
          </p:nvPr>
        </p:nvSpPr>
        <p:spPr>
          <a:xfrm>
            <a:off x="9531302" y="6333533"/>
            <a:ext cx="2438400" cy="365125"/>
          </a:xfrm>
        </p:spPr>
        <p:txBody>
          <a:bodyPr/>
          <a:lstStyle/>
          <a:p>
            <a:fld id="{BF4A28E8-094C-C143-8659-A24A62521A25}" type="slidenum">
              <a:rPr lang="fr-FR" sz="1800" b="1" smtClean="0">
                <a:solidFill>
                  <a:schemeClr val="tx1">
                    <a:lumMod val="95000"/>
                    <a:lumOff val="5000"/>
                  </a:schemeClr>
                </a:solidFill>
              </a:rPr>
              <a:pPr/>
              <a:t>2</a:t>
            </a:fld>
            <a:endParaRPr lang="fr-FR" sz="1800" b="1" dirty="0">
              <a:solidFill>
                <a:schemeClr val="tx1">
                  <a:lumMod val="95000"/>
                  <a:lumOff val="5000"/>
                </a:schemeClr>
              </a:solidFill>
            </a:endParaRPr>
          </a:p>
        </p:txBody>
      </p:sp>
      <p:grpSp>
        <p:nvGrpSpPr>
          <p:cNvPr id="46" name="Group 5"/>
          <p:cNvGrpSpPr>
            <a:grpSpLocks/>
          </p:cNvGrpSpPr>
          <p:nvPr/>
        </p:nvGrpSpPr>
        <p:grpSpPr bwMode="auto">
          <a:xfrm>
            <a:off x="1772083" y="5763227"/>
            <a:ext cx="500063" cy="501650"/>
            <a:chOff x="1583" y="1494"/>
            <a:chExt cx="526" cy="526"/>
          </a:xfrm>
        </p:grpSpPr>
        <p:sp>
          <p:nvSpPr>
            <p:cNvPr id="52"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0"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1"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2"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3"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64" name="AutoShape 11"/>
          <p:cNvSpPr>
            <a:spLocks noChangeArrowheads="1"/>
          </p:cNvSpPr>
          <p:nvPr/>
        </p:nvSpPr>
        <p:spPr bwMode="ltGray">
          <a:xfrm>
            <a:off x="2273664" y="5644163"/>
            <a:ext cx="5760000" cy="630000"/>
          </a:xfrm>
          <a:prstGeom prst="roundRect">
            <a:avLst>
              <a:gd name="adj" fmla="val 50000"/>
            </a:avLst>
          </a:prstGeom>
          <a:solidFill>
            <a:srgbClr val="175C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effectLst>
                  <a:outerShdw blurRad="38100" dist="38100" dir="2700000" algn="tl">
                    <a:srgbClr val="000000">
                      <a:alpha val="43137"/>
                    </a:srgbClr>
                  </a:outerShdw>
                </a:effectLst>
              </a:rPr>
              <a:t>Conclusion</a:t>
            </a:r>
          </a:p>
        </p:txBody>
      </p:sp>
      <p:sp>
        <p:nvSpPr>
          <p:cNvPr id="65" name="Text Box 32"/>
          <p:cNvSpPr txBox="1">
            <a:spLocks noChangeArrowheads="1"/>
          </p:cNvSpPr>
          <p:nvPr/>
        </p:nvSpPr>
        <p:spPr bwMode="auto">
          <a:xfrm>
            <a:off x="1854709" y="5786709"/>
            <a:ext cx="311150" cy="366712"/>
          </a:xfrm>
          <a:prstGeom prst="rect">
            <a:avLst/>
          </a:prstGeom>
          <a:noFill/>
          <a:ln w="9525" algn="ctr">
            <a:noFill/>
            <a:miter lim="800000"/>
            <a:headEnd/>
            <a:tailEnd/>
          </a:ln>
        </p:spPr>
        <p:txBody>
          <a:bodyPr wrap="non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6</a:t>
            </a:r>
            <a:endParaRPr lang="en-US" dirty="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431332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nodeType="afterEffect">
                                  <p:stCondLst>
                                    <p:cond delay="1500"/>
                                  </p:stCondLst>
                                  <p:childTnLst>
                                    <p:set>
                                      <p:cBhvr>
                                        <p:cTn id="9" dur="1" fill="hold">
                                          <p:stCondLst>
                                            <p:cond delay="0"/>
                                          </p:stCondLst>
                                        </p:cTn>
                                        <p:tgtEl>
                                          <p:spTgt spid="134"/>
                                        </p:tgtEl>
                                        <p:attrNameLst>
                                          <p:attrName>style.visibility</p:attrName>
                                        </p:attrNameLst>
                                      </p:cBhvr>
                                      <p:to>
                                        <p:strVal val="visible"/>
                                      </p:to>
                                    </p:set>
                                    <p:animEffect transition="in" filter="slide(fromLeft)">
                                      <p:cBhvr>
                                        <p:cTn id="10" dur="1000"/>
                                        <p:tgtEl>
                                          <p:spTgt spid="134"/>
                                        </p:tgtEl>
                                      </p:cBhvr>
                                    </p:animEffec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2" presetClass="entr" presetSubtype="8"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slide(fromLeft)">
                                      <p:cBhvr>
                                        <p:cTn id="15" dur="1000"/>
                                        <p:tgtEl>
                                          <p:spTgt spid="67"/>
                                        </p:tgtEl>
                                      </p:cBhvr>
                                    </p:animEffect>
                                  </p:childTnLst>
                                </p:cTn>
                              </p:par>
                              <p:par>
                                <p:cTn id="16" presetID="1" presetClass="entr" presetSubtype="0" fill="hold" nodeType="withEffect">
                                  <p:stCondLst>
                                    <p:cond delay="150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1500"/>
                                  </p:stCondLst>
                                  <p:childTnLst>
                                    <p:set>
                                      <p:cBhvr>
                                        <p:cTn id="19" dur="1" fill="hold">
                                          <p:stCondLst>
                                            <p:cond delay="0"/>
                                          </p:stCondLst>
                                        </p:cTn>
                                        <p:tgtEl>
                                          <p:spTgt spid="135"/>
                                        </p:tgtEl>
                                        <p:attrNameLst>
                                          <p:attrName>style.visibility</p:attrName>
                                        </p:attrNameLst>
                                      </p:cBhvr>
                                      <p:to>
                                        <p:strVal val="visible"/>
                                      </p:to>
                                    </p:set>
                                  </p:childTnLst>
                                </p:cTn>
                              </p:par>
                              <p:par>
                                <p:cTn id="20" presetID="1" presetClass="entr" presetSubtype="0" fill="hold" nodeType="withEffect">
                                  <p:stCondLst>
                                    <p:cond delay="450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4500"/>
                                  </p:stCondLst>
                                  <p:childTnLst>
                                    <p:set>
                                      <p:cBhvr>
                                        <p:cTn id="23" dur="1" fill="hold">
                                          <p:stCondLst>
                                            <p:cond delay="0"/>
                                          </p:stCondLst>
                                        </p:cTn>
                                        <p:tgtEl>
                                          <p:spTgt spid="133"/>
                                        </p:tgtEl>
                                        <p:attrNameLst>
                                          <p:attrName>style.visibility</p:attrName>
                                        </p:attrNameLst>
                                      </p:cBhvr>
                                      <p:to>
                                        <p:strVal val="visible"/>
                                      </p:to>
                                    </p:set>
                                  </p:childTnLst>
                                </p:cTn>
                              </p:par>
                              <p:par>
                                <p:cTn id="24" presetID="12" presetClass="entr" presetSubtype="8" fill="hold" nodeType="withEffect">
                                  <p:stCondLst>
                                    <p:cond delay="4500"/>
                                  </p:stCondLst>
                                  <p:childTnLst>
                                    <p:set>
                                      <p:cBhvr>
                                        <p:cTn id="25" dur="1" fill="hold">
                                          <p:stCondLst>
                                            <p:cond delay="0"/>
                                          </p:stCondLst>
                                        </p:cTn>
                                        <p:tgtEl>
                                          <p:spTgt spid="86"/>
                                        </p:tgtEl>
                                        <p:attrNameLst>
                                          <p:attrName>style.visibility</p:attrName>
                                        </p:attrNameLst>
                                      </p:cBhvr>
                                      <p:to>
                                        <p:strVal val="visible"/>
                                      </p:to>
                                    </p:set>
                                    <p:animEffect transition="in" filter="slide(fromLeft)">
                                      <p:cBhvr>
                                        <p:cTn id="26" dur="1000"/>
                                        <p:tgtEl>
                                          <p:spTgt spid="86"/>
                                        </p:tgtEl>
                                      </p:cBhvr>
                                    </p:animEffect>
                                  </p:childTnLst>
                                </p:cTn>
                              </p:par>
                              <p:par>
                                <p:cTn id="27" presetID="1" presetClass="entr" presetSubtype="0" fill="hold" nodeType="withEffect">
                                  <p:stCondLst>
                                    <p:cond delay="600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6000"/>
                                  </p:stCondLst>
                                  <p:childTnLst>
                                    <p:set>
                                      <p:cBhvr>
                                        <p:cTn id="30" dur="1" fill="hold">
                                          <p:stCondLst>
                                            <p:cond delay="0"/>
                                          </p:stCondLst>
                                        </p:cTn>
                                        <p:tgtEl>
                                          <p:spTgt spid="77"/>
                                        </p:tgtEl>
                                        <p:attrNameLst>
                                          <p:attrName>style.visibility</p:attrName>
                                        </p:attrNameLst>
                                      </p:cBhvr>
                                      <p:to>
                                        <p:strVal val="visible"/>
                                      </p:to>
                                    </p:set>
                                  </p:childTnLst>
                                </p:cTn>
                              </p:par>
                              <p:par>
                                <p:cTn id="31" presetID="12" presetClass="entr" presetSubtype="8" fill="hold" nodeType="withEffect">
                                  <p:stCondLst>
                                    <p:cond delay="6000"/>
                                  </p:stCondLst>
                                  <p:childTnLst>
                                    <p:set>
                                      <p:cBhvr>
                                        <p:cTn id="32" dur="1" fill="hold">
                                          <p:stCondLst>
                                            <p:cond delay="0"/>
                                          </p:stCondLst>
                                        </p:cTn>
                                        <p:tgtEl>
                                          <p:spTgt spid="68"/>
                                        </p:tgtEl>
                                        <p:attrNameLst>
                                          <p:attrName>style.visibility</p:attrName>
                                        </p:attrNameLst>
                                      </p:cBhvr>
                                      <p:to>
                                        <p:strVal val="visible"/>
                                      </p:to>
                                    </p:set>
                                    <p:animEffect transition="in" filter="slide(fromLeft)">
                                      <p:cBhvr>
                                        <p:cTn id="33" dur="1000"/>
                                        <p:tgtEl>
                                          <p:spTgt spid="68"/>
                                        </p:tgtEl>
                                      </p:cBhvr>
                                    </p:animEffect>
                                  </p:childTnLst>
                                </p:cTn>
                              </p:par>
                              <p:par>
                                <p:cTn id="34" presetID="12" presetClass="entr" presetSubtype="8" fill="hold" nodeType="withEffect">
                                  <p:stCondLst>
                                    <p:cond delay="3000"/>
                                  </p:stCondLst>
                                  <p:childTnLst>
                                    <p:set>
                                      <p:cBhvr>
                                        <p:cTn id="35" dur="1" fill="hold">
                                          <p:stCondLst>
                                            <p:cond delay="0"/>
                                          </p:stCondLst>
                                        </p:cTn>
                                        <p:tgtEl>
                                          <p:spTgt spid="59"/>
                                        </p:tgtEl>
                                        <p:attrNameLst>
                                          <p:attrName>style.visibility</p:attrName>
                                        </p:attrNameLst>
                                      </p:cBhvr>
                                      <p:to>
                                        <p:strVal val="visible"/>
                                      </p:to>
                                    </p:set>
                                    <p:animEffect transition="in" filter="slide(fromLeft)">
                                      <p:cBhvr>
                                        <p:cTn id="36" dur="1000"/>
                                        <p:tgtEl>
                                          <p:spTgt spid="59"/>
                                        </p:tgtEl>
                                      </p:cBhvr>
                                    </p:animEffect>
                                  </p:childTnLst>
                                </p:cTn>
                              </p:par>
                              <p:par>
                                <p:cTn id="37" presetID="1" presetClass="entr" presetSubtype="0" fill="hold" nodeType="withEffect">
                                  <p:stCondLst>
                                    <p:cond delay="300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3000"/>
                                  </p:stCondLst>
                                  <p:childTnLst>
                                    <p:set>
                                      <p:cBhvr>
                                        <p:cTn id="40" dur="1" fill="hold">
                                          <p:stCondLst>
                                            <p:cond delay="0"/>
                                          </p:stCondLst>
                                        </p:cTn>
                                        <p:tgtEl>
                                          <p:spTgt spid="6"/>
                                        </p:tgtEl>
                                        <p:attrNameLst>
                                          <p:attrName>style.visibility</p:attrName>
                                        </p:attrNameLst>
                                      </p:cBhvr>
                                      <p:to>
                                        <p:strVal val="visible"/>
                                      </p:to>
                                    </p:set>
                                  </p:childTnLst>
                                </p:cTn>
                              </p:par>
                            </p:childTnLst>
                          </p:cTn>
                        </p:par>
                        <p:par>
                          <p:cTn id="41" fill="hold">
                            <p:stCondLst>
                              <p:cond delay="7000"/>
                            </p:stCondLst>
                            <p:childTnLst>
                              <p:par>
                                <p:cTn id="42" presetID="12" presetClass="entr" presetSubtype="8" fill="hold" nodeType="afterEffect">
                                  <p:stCondLst>
                                    <p:cond delay="1500"/>
                                  </p:stCondLst>
                                  <p:childTnLst>
                                    <p:set>
                                      <p:cBhvr>
                                        <p:cTn id="43" dur="1" fill="hold">
                                          <p:stCondLst>
                                            <p:cond delay="0"/>
                                          </p:stCondLst>
                                        </p:cTn>
                                        <p:tgtEl>
                                          <p:spTgt spid="64"/>
                                        </p:tgtEl>
                                        <p:attrNameLst>
                                          <p:attrName>style.visibility</p:attrName>
                                        </p:attrNameLst>
                                      </p:cBhvr>
                                      <p:to>
                                        <p:strVal val="visible"/>
                                      </p:to>
                                    </p:set>
                                    <p:animEffect transition="in" filter="slide(fromLeft)">
                                      <p:cBhvr>
                                        <p:cTn id="44" dur="1000"/>
                                        <p:tgtEl>
                                          <p:spTgt spid="64"/>
                                        </p:tgtEl>
                                      </p:cBhvr>
                                    </p:animEffect>
                                  </p:childTnLst>
                                </p:cTn>
                              </p:par>
                              <p:par>
                                <p:cTn id="45" presetID="1" presetClass="entr" presetSubtype="0" fill="hold" nodeType="withEffect">
                                  <p:stCondLst>
                                    <p:cond delay="150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150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solidFill>
                  <a:schemeClr val="bg1">
                    <a:lumMod val="85000"/>
                  </a:schemeClr>
                </a:solidFill>
              </a:rPr>
              <a:t>Besoins | Etude préalable </a:t>
            </a:r>
            <a:r>
              <a:rPr lang="fr-FR" sz="1400" dirty="0" smtClean="0"/>
              <a:t> </a:t>
            </a:r>
            <a:r>
              <a:rPr lang="fr-FR" sz="1400" dirty="0" smtClean="0">
                <a:solidFill>
                  <a:schemeClr val="bg1">
                    <a:lumMod val="85000"/>
                  </a:schemeClr>
                </a:solidFill>
              </a:rPr>
              <a:t>|</a:t>
            </a:r>
            <a:r>
              <a:rPr lang="fr-FR" sz="1400" dirty="0" smtClean="0"/>
              <a:t>cas d’utilisation</a:t>
            </a:r>
            <a:endParaRPr lang="fr-FR" sz="1400" dirty="0"/>
          </a:p>
          <a:p>
            <a:r>
              <a:rPr lang="fr-FR" sz="1400" dirty="0" smtClean="0"/>
              <a:t> </a:t>
            </a:r>
            <a:endParaRPr lang="fr-FR" sz="1400" dirty="0"/>
          </a:p>
        </p:txBody>
      </p:sp>
      <p:sp>
        <p:nvSpPr>
          <p:cNvPr id="18" name="Triangle isocèle 17"/>
          <p:cNvSpPr/>
          <p:nvPr/>
        </p:nvSpPr>
        <p:spPr>
          <a:xfrm>
            <a:off x="6508709" y="906894"/>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65" name="Tableau 64"/>
          <p:cNvGraphicFramePr>
            <a:graphicFrameLocks noGrp="1"/>
          </p:cNvGraphicFramePr>
          <p:nvPr>
            <p:extLst>
              <p:ext uri="{D42A27DB-BD31-4B8C-83A1-F6EECF244321}">
                <p14:modId xmlns:p14="http://schemas.microsoft.com/office/powerpoint/2010/main" val="2433727480"/>
              </p:ext>
            </p:extLst>
          </p:nvPr>
        </p:nvGraphicFramePr>
        <p:xfrm>
          <a:off x="0" y="0"/>
          <a:ext cx="12188643" cy="518160"/>
        </p:xfrm>
        <a:graphic>
          <a:graphicData uri="http://schemas.openxmlformats.org/drawingml/2006/table">
            <a:tbl>
              <a:tblPr firstRow="1" bandRow="1">
                <a:tableStyleId>{69CF1AB2-1976-4502-BF36-3FF5EA218861}</a:tableStyleId>
              </a:tblPr>
              <a:tblGrid>
                <a:gridCol w="1848255"/>
                <a:gridCol w="2373549"/>
                <a:gridCol w="2003898"/>
                <a:gridCol w="2409551"/>
                <a:gridCol w="1672405"/>
                <a:gridCol w="1880985"/>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0" kern="1200" dirty="0" smtClean="0">
                          <a:solidFill>
                            <a:schemeClr val="bg1"/>
                          </a:solidFill>
                          <a:latin typeface="+mn-lt"/>
                          <a:ea typeface="+mn-ea"/>
                          <a:cs typeface="+mn-cs"/>
                        </a:rPr>
                        <a:t>Présentation générale </a:t>
                      </a:r>
                      <a:endParaRPr lang="fr-FR" sz="1400" b="0"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algn="ctr"/>
                      <a:r>
                        <a:rPr lang="fr-FR" sz="1800" b="1" kern="1200" dirty="0" smtClean="0">
                          <a:solidFill>
                            <a:schemeClr val="bg1"/>
                          </a:solidFill>
                          <a:latin typeface="+mn-lt"/>
                          <a:ea typeface="+mn-ea"/>
                          <a:cs typeface="+mn-cs"/>
                        </a:rPr>
                        <a:t>Analyse &amp; conception</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800" b="1" kern="1200" dirty="0" smtClean="0">
                          <a:solidFill>
                            <a:schemeClr val="bg1"/>
                          </a:solidFill>
                          <a:latin typeface="+mn-lt"/>
                          <a:ea typeface="+mn-ea"/>
                          <a:cs typeface="+mn-cs"/>
                        </a:rPr>
                        <a:t>Réalisation</a:t>
                      </a:r>
                      <a:endParaRPr lang="fr-FR" sz="1800" b="1" kern="1200" dirty="0">
                        <a:solidFill>
                          <a:schemeClr val="bg1"/>
                        </a:solidFill>
                        <a:latin typeface="+mn-lt"/>
                        <a:ea typeface="+mn-ea"/>
                        <a:cs typeface="+mn-cs"/>
                      </a:endParaRPr>
                    </a:p>
                  </a:txBody>
                  <a:tcPr>
                    <a:solidFill>
                      <a:schemeClr val="accent5">
                        <a:lumMod val="20000"/>
                        <a:lumOff val="80000"/>
                      </a:scheme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2" name="Rectangle 1"/>
          <p:cNvSpPr/>
          <p:nvPr/>
        </p:nvSpPr>
        <p:spPr>
          <a:xfrm>
            <a:off x="5483618" y="1028198"/>
            <a:ext cx="2264274" cy="369332"/>
          </a:xfrm>
          <a:prstGeom prst="rect">
            <a:avLst/>
          </a:prstGeom>
        </p:spPr>
        <p:txBody>
          <a:bodyPr wrap="none">
            <a:spAutoFit/>
          </a:bodyPr>
          <a:lstStyle/>
          <a:p>
            <a:r>
              <a:rPr lang="fr-FR" dirty="0">
                <a:latin typeface="Calibri" panose="020F0502020204030204" pitchFamily="34" charset="0"/>
                <a:ea typeface="Times New Roman" panose="02020603050405020304" pitchFamily="18" charset="0"/>
                <a:cs typeface="Arial" panose="020B0604020202020204" pitchFamily="34" charset="0"/>
              </a:rPr>
              <a:t>cas d’utilisation initial </a:t>
            </a:r>
            <a:endParaRPr lang="fr-FR" dirty="0"/>
          </a:p>
        </p:txBody>
      </p:sp>
      <p:sp>
        <p:nvSpPr>
          <p:cNvPr id="51" name="Rectangle 50"/>
          <p:cNvSpPr/>
          <p:nvPr/>
        </p:nvSpPr>
        <p:spPr>
          <a:xfrm>
            <a:off x="4638518" y="6058451"/>
            <a:ext cx="3593770" cy="338554"/>
          </a:xfrm>
          <a:prstGeom prst="rect">
            <a:avLst/>
          </a:prstGeom>
        </p:spPr>
        <p:txBody>
          <a:bodyPr wrap="square">
            <a:spAutoFit/>
          </a:bodyPr>
          <a:lstStyle/>
          <a:p>
            <a:pPr algn="ctr"/>
            <a:r>
              <a:rPr lang="fr-FR" sz="16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Diagramme de cas  d’utilisation initial</a:t>
            </a:r>
            <a:endParaRPr lang="fr-FR" sz="16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588" y="1763288"/>
            <a:ext cx="1042131" cy="104213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826" y="3128068"/>
            <a:ext cx="967654" cy="96765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213" y="4418379"/>
            <a:ext cx="1134523" cy="1134523"/>
          </a:xfrm>
          <a:prstGeom prst="rect">
            <a:avLst/>
          </a:prstGeom>
        </p:spPr>
      </p:pic>
      <p:sp>
        <p:nvSpPr>
          <p:cNvPr id="6" name="Rounded Rectangle 5"/>
          <p:cNvSpPr/>
          <p:nvPr/>
        </p:nvSpPr>
        <p:spPr>
          <a:xfrm>
            <a:off x="3300668" y="1520152"/>
            <a:ext cx="7886942" cy="4448136"/>
          </a:xfrm>
          <a:prstGeom prst="roundRect">
            <a:avLst/>
          </a:prstGeom>
          <a:solidFill>
            <a:srgbClr val="EAE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Oval 6"/>
          <p:cNvSpPr/>
          <p:nvPr/>
        </p:nvSpPr>
        <p:spPr>
          <a:xfrm>
            <a:off x="3939089" y="2540768"/>
            <a:ext cx="2748670" cy="51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Gérer Son CV</a:t>
            </a:r>
            <a:endParaRPr lang="fr-FR" dirty="0"/>
          </a:p>
        </p:txBody>
      </p:sp>
      <p:sp>
        <p:nvSpPr>
          <p:cNvPr id="14" name="Oval 13"/>
          <p:cNvSpPr/>
          <p:nvPr/>
        </p:nvSpPr>
        <p:spPr>
          <a:xfrm>
            <a:off x="3974131" y="3147176"/>
            <a:ext cx="2748670" cy="51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Chercher un emploi</a:t>
            </a:r>
            <a:endParaRPr lang="fr-FR" dirty="0"/>
          </a:p>
        </p:txBody>
      </p:sp>
      <p:sp>
        <p:nvSpPr>
          <p:cNvPr id="15" name="Oval 14"/>
          <p:cNvSpPr/>
          <p:nvPr/>
        </p:nvSpPr>
        <p:spPr>
          <a:xfrm>
            <a:off x="3939089" y="3744220"/>
            <a:ext cx="2748670" cy="51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Gérer son profil</a:t>
            </a:r>
            <a:endParaRPr lang="fr-FR" dirty="0"/>
          </a:p>
        </p:txBody>
      </p:sp>
      <p:sp>
        <p:nvSpPr>
          <p:cNvPr id="16" name="Oval 15"/>
          <p:cNvSpPr/>
          <p:nvPr/>
        </p:nvSpPr>
        <p:spPr>
          <a:xfrm>
            <a:off x="3974131" y="4345946"/>
            <a:ext cx="2748670" cy="51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Gérer une offre</a:t>
            </a:r>
            <a:endParaRPr lang="fr-FR" dirty="0"/>
          </a:p>
        </p:txBody>
      </p:sp>
      <p:sp>
        <p:nvSpPr>
          <p:cNvPr id="20" name="Oval 19"/>
          <p:cNvSpPr/>
          <p:nvPr/>
        </p:nvSpPr>
        <p:spPr>
          <a:xfrm>
            <a:off x="3974131" y="4947672"/>
            <a:ext cx="2748670" cy="51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Rechercher compétent</a:t>
            </a:r>
            <a:endParaRPr lang="fr-FR" dirty="0"/>
          </a:p>
        </p:txBody>
      </p:sp>
      <p:sp>
        <p:nvSpPr>
          <p:cNvPr id="21" name="Oval 20"/>
          <p:cNvSpPr/>
          <p:nvPr/>
        </p:nvSpPr>
        <p:spPr>
          <a:xfrm>
            <a:off x="3939089" y="1909219"/>
            <a:ext cx="2748670" cy="51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S’inscrire</a:t>
            </a:r>
            <a:endParaRPr lang="fr-FR" dirty="0"/>
          </a:p>
        </p:txBody>
      </p:sp>
      <p:cxnSp>
        <p:nvCxnSpPr>
          <p:cNvPr id="11" name="Straight Connector 10"/>
          <p:cNvCxnSpPr/>
          <p:nvPr/>
        </p:nvCxnSpPr>
        <p:spPr>
          <a:xfrm flipV="1">
            <a:off x="1693736" y="2164341"/>
            <a:ext cx="2245353" cy="255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7" idx="2"/>
          </p:cNvCxnSpPr>
          <p:nvPr/>
        </p:nvCxnSpPr>
        <p:spPr>
          <a:xfrm>
            <a:off x="1693736" y="2540768"/>
            <a:ext cx="2245353" cy="255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4" idx="2"/>
          </p:cNvCxnSpPr>
          <p:nvPr/>
        </p:nvCxnSpPr>
        <p:spPr>
          <a:xfrm>
            <a:off x="1693736" y="2668329"/>
            <a:ext cx="2280395" cy="733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93736" y="2795890"/>
            <a:ext cx="2280395" cy="1111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5" idx="2"/>
          </p:cNvCxnSpPr>
          <p:nvPr/>
        </p:nvCxnSpPr>
        <p:spPr>
          <a:xfrm>
            <a:off x="1584719" y="3999342"/>
            <a:ext cx="2354370"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4" idx="3"/>
          </p:cNvCxnSpPr>
          <p:nvPr/>
        </p:nvCxnSpPr>
        <p:spPr>
          <a:xfrm flipV="1">
            <a:off x="1547480" y="2164341"/>
            <a:ext cx="2391609" cy="14475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20" idx="2"/>
          </p:cNvCxnSpPr>
          <p:nvPr/>
        </p:nvCxnSpPr>
        <p:spPr>
          <a:xfrm>
            <a:off x="1693736" y="5202794"/>
            <a:ext cx="2280395" cy="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219361" y="3402298"/>
            <a:ext cx="2748670" cy="51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S’authentifier</a:t>
            </a:r>
            <a:endParaRPr lang="fr-FR" dirty="0"/>
          </a:p>
        </p:txBody>
      </p:sp>
      <p:cxnSp>
        <p:nvCxnSpPr>
          <p:cNvPr id="43" name="Connecteur droit avec flèche 58"/>
          <p:cNvCxnSpPr>
            <a:endCxn id="38" idx="2"/>
          </p:cNvCxnSpPr>
          <p:nvPr/>
        </p:nvCxnSpPr>
        <p:spPr>
          <a:xfrm>
            <a:off x="6560132" y="3537072"/>
            <a:ext cx="1659229" cy="120349"/>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44" name="ZoneTexte 61"/>
          <p:cNvSpPr txBox="1"/>
          <p:nvPr/>
        </p:nvSpPr>
        <p:spPr>
          <a:xfrm rot="231047">
            <a:off x="6985962" y="3366283"/>
            <a:ext cx="1122103" cy="253916"/>
          </a:xfrm>
          <a:prstGeom prst="rect">
            <a:avLst/>
          </a:prstGeom>
          <a:noFill/>
        </p:spPr>
        <p:txBody>
          <a:bodyPr wrap="square" rtlCol="0">
            <a:spAutoFit/>
          </a:bodyPr>
          <a:lstStyle/>
          <a:p>
            <a:r>
              <a:rPr lang="fr-FR" sz="1050" dirty="0" smtClean="0"/>
              <a:t>« include»</a:t>
            </a:r>
            <a:endParaRPr lang="fr-FR" sz="1050" dirty="0"/>
          </a:p>
        </p:txBody>
      </p:sp>
      <p:cxnSp>
        <p:nvCxnSpPr>
          <p:cNvPr id="47" name="Connecteur droit avec flèche 58"/>
          <p:cNvCxnSpPr>
            <a:endCxn id="38" idx="1"/>
          </p:cNvCxnSpPr>
          <p:nvPr/>
        </p:nvCxnSpPr>
        <p:spPr>
          <a:xfrm>
            <a:off x="6722801" y="2852722"/>
            <a:ext cx="1899093" cy="6243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48" name="ZoneTexte 61"/>
          <p:cNvSpPr txBox="1"/>
          <p:nvPr/>
        </p:nvSpPr>
        <p:spPr>
          <a:xfrm rot="1168975">
            <a:off x="7281039" y="2950678"/>
            <a:ext cx="1122103" cy="253916"/>
          </a:xfrm>
          <a:prstGeom prst="rect">
            <a:avLst/>
          </a:prstGeom>
          <a:noFill/>
        </p:spPr>
        <p:txBody>
          <a:bodyPr wrap="square" rtlCol="0">
            <a:spAutoFit/>
          </a:bodyPr>
          <a:lstStyle/>
          <a:p>
            <a:r>
              <a:rPr lang="fr-FR" sz="1050" dirty="0" smtClean="0"/>
              <a:t>« include»</a:t>
            </a:r>
            <a:endParaRPr lang="fr-FR" sz="1050" dirty="0"/>
          </a:p>
        </p:txBody>
      </p:sp>
      <p:cxnSp>
        <p:nvCxnSpPr>
          <p:cNvPr id="53" name="Connecteur droit avec flèche 58"/>
          <p:cNvCxnSpPr>
            <a:stCxn id="16" idx="6"/>
          </p:cNvCxnSpPr>
          <p:nvPr/>
        </p:nvCxnSpPr>
        <p:spPr>
          <a:xfrm flipV="1">
            <a:off x="6722801" y="3930392"/>
            <a:ext cx="2304821" cy="670677"/>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54" name="ZoneTexte 61"/>
          <p:cNvSpPr txBox="1"/>
          <p:nvPr/>
        </p:nvSpPr>
        <p:spPr>
          <a:xfrm rot="20931666">
            <a:off x="7139477" y="4058601"/>
            <a:ext cx="1122103" cy="253916"/>
          </a:xfrm>
          <a:prstGeom prst="rect">
            <a:avLst/>
          </a:prstGeom>
          <a:noFill/>
        </p:spPr>
        <p:txBody>
          <a:bodyPr wrap="square" rtlCol="0">
            <a:spAutoFit/>
          </a:bodyPr>
          <a:lstStyle/>
          <a:p>
            <a:r>
              <a:rPr lang="fr-FR" sz="1050" dirty="0" smtClean="0"/>
              <a:t>« include»</a:t>
            </a:r>
            <a:endParaRPr lang="fr-FR" sz="1050" dirty="0"/>
          </a:p>
        </p:txBody>
      </p:sp>
      <p:sp>
        <p:nvSpPr>
          <p:cNvPr id="56" name="TextBox 55"/>
          <p:cNvSpPr txBox="1"/>
          <p:nvPr/>
        </p:nvSpPr>
        <p:spPr>
          <a:xfrm>
            <a:off x="551998" y="2739597"/>
            <a:ext cx="1022524" cy="369332"/>
          </a:xfrm>
          <a:prstGeom prst="rect">
            <a:avLst/>
          </a:prstGeom>
          <a:noFill/>
        </p:spPr>
        <p:txBody>
          <a:bodyPr wrap="none" rtlCol="0">
            <a:spAutoFit/>
          </a:bodyPr>
          <a:lstStyle/>
          <a:p>
            <a:r>
              <a:rPr lang="fr-FR" dirty="0" smtClean="0"/>
              <a:t>Candidat</a:t>
            </a:r>
            <a:endParaRPr lang="fr-FR" dirty="0"/>
          </a:p>
        </p:txBody>
      </p:sp>
      <p:sp>
        <p:nvSpPr>
          <p:cNvPr id="58" name="TextBox 57"/>
          <p:cNvSpPr txBox="1"/>
          <p:nvPr/>
        </p:nvSpPr>
        <p:spPr>
          <a:xfrm>
            <a:off x="556651" y="3981588"/>
            <a:ext cx="1195327" cy="369332"/>
          </a:xfrm>
          <a:prstGeom prst="rect">
            <a:avLst/>
          </a:prstGeom>
          <a:noFill/>
        </p:spPr>
        <p:txBody>
          <a:bodyPr wrap="none" rtlCol="0">
            <a:spAutoFit/>
          </a:bodyPr>
          <a:lstStyle/>
          <a:p>
            <a:r>
              <a:rPr lang="fr-FR" dirty="0" smtClean="0"/>
              <a:t>Employeur</a:t>
            </a:r>
            <a:endParaRPr lang="fr-FR" dirty="0"/>
          </a:p>
        </p:txBody>
      </p:sp>
      <p:sp>
        <p:nvSpPr>
          <p:cNvPr id="59" name="TextBox 58"/>
          <p:cNvSpPr txBox="1"/>
          <p:nvPr/>
        </p:nvSpPr>
        <p:spPr>
          <a:xfrm>
            <a:off x="579826" y="5457917"/>
            <a:ext cx="1112677" cy="369332"/>
          </a:xfrm>
          <a:prstGeom prst="rect">
            <a:avLst/>
          </a:prstGeom>
          <a:noFill/>
        </p:spPr>
        <p:txBody>
          <a:bodyPr wrap="none" rtlCol="0">
            <a:spAutoFit/>
          </a:bodyPr>
          <a:lstStyle/>
          <a:p>
            <a:r>
              <a:rPr lang="fr-FR" dirty="0" smtClean="0"/>
              <a:t>Recruteur</a:t>
            </a:r>
            <a:endParaRPr lang="fr-FR" dirty="0"/>
          </a:p>
        </p:txBody>
      </p:sp>
      <p:sp>
        <p:nvSpPr>
          <p:cNvPr id="60" name="TextBox 59"/>
          <p:cNvSpPr txBox="1"/>
          <p:nvPr/>
        </p:nvSpPr>
        <p:spPr>
          <a:xfrm>
            <a:off x="5432381" y="1501478"/>
            <a:ext cx="3092641" cy="369332"/>
          </a:xfrm>
          <a:prstGeom prst="rect">
            <a:avLst/>
          </a:prstGeom>
          <a:noFill/>
        </p:spPr>
        <p:txBody>
          <a:bodyPr wrap="none" rtlCol="0">
            <a:spAutoFit/>
          </a:bodyPr>
          <a:lstStyle/>
          <a:p>
            <a:r>
              <a:rPr lang="fr-FR" dirty="0" smtClean="0"/>
              <a:t>Recrutement des compétences</a:t>
            </a:r>
            <a:endParaRPr lang="fr-FR" dirty="0"/>
          </a:p>
        </p:txBody>
      </p:sp>
      <p:cxnSp>
        <p:nvCxnSpPr>
          <p:cNvPr id="61" name="Straight Connector 60"/>
          <p:cNvCxnSpPr>
            <a:endCxn id="16" idx="2"/>
          </p:cNvCxnSpPr>
          <p:nvPr/>
        </p:nvCxnSpPr>
        <p:spPr>
          <a:xfrm>
            <a:off x="1692503" y="4265730"/>
            <a:ext cx="2281628" cy="3353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500"/>
                                        <p:tgtEl>
                                          <p:spTgt spid="48"/>
                                        </p:tgtEl>
                                      </p:cBhvr>
                                    </p:animEffect>
                                  </p:childTnLst>
                                </p:cTn>
                              </p:par>
                              <p:par>
                                <p:cTn id="75" presetID="10"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par>
                                <p:cTn id="91" presetID="10" presetClass="entr" presetSubtype="0" fill="hold" nodeType="with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fade">
                                      <p:cBhvr>
                                        <p:cTn id="93" dur="500"/>
                                        <p:tgtEl>
                                          <p:spTgt spid="5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fade">
                                      <p:cBhvr>
                                        <p:cTn id="103" dur="500"/>
                                        <p:tgtEl>
                                          <p:spTgt spid="1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fade">
                                      <p:cBhvr>
                                        <p:cTn id="108" dur="500"/>
                                        <p:tgtEl>
                                          <p:spTgt spid="23"/>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500"/>
                                        <p:tgtEl>
                                          <p:spTgt spid="2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fade">
                                      <p:cBhvr>
                                        <p:cTn id="118" dur="500"/>
                                        <p:tgtEl>
                                          <p:spTgt spid="32"/>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500"/>
                                        <p:tgtEl>
                                          <p:spTgt spid="27"/>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61"/>
                                        </p:tgtEl>
                                        <p:attrNameLst>
                                          <p:attrName>style.visibility</p:attrName>
                                        </p:attrNameLst>
                                      </p:cBhvr>
                                      <p:to>
                                        <p:strVal val="visible"/>
                                      </p:to>
                                    </p:set>
                                    <p:animEffect transition="in" filter="fade">
                                      <p:cBhvr>
                                        <p:cTn id="128" dur="500"/>
                                        <p:tgtEl>
                                          <p:spTgt spid="6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500"/>
                                        <p:tgtEl>
                                          <p:spTgt spid="34"/>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51"/>
                                        </p:tgtEl>
                                        <p:attrNameLst>
                                          <p:attrName>style.visibility</p:attrName>
                                        </p:attrNameLst>
                                      </p:cBhvr>
                                      <p:to>
                                        <p:strVal val="visible"/>
                                      </p:to>
                                    </p:set>
                                    <p:animEffect transition="in" filter="fade">
                                      <p:cBhvr>
                                        <p:cTn id="13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 grpId="0" animBg="1"/>
      <p:bldP spid="7" grpId="0" animBg="1"/>
      <p:bldP spid="14" grpId="0" animBg="1"/>
      <p:bldP spid="15" grpId="0" animBg="1"/>
      <p:bldP spid="16" grpId="0" animBg="1"/>
      <p:bldP spid="20" grpId="0" animBg="1"/>
      <p:bldP spid="21" grpId="0" animBg="1"/>
      <p:bldP spid="38" grpId="0" animBg="1"/>
      <p:bldP spid="44" grpId="0"/>
      <p:bldP spid="48" grpId="0"/>
      <p:bldP spid="54" grpId="0"/>
      <p:bldP spid="56" grpId="0"/>
      <p:bldP spid="58" grpId="0"/>
      <p:bldP spid="59" grpId="0"/>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c 53"/>
          <p:cNvSpPr>
            <a:spLocks/>
          </p:cNvSpPr>
          <p:nvPr/>
        </p:nvSpPr>
        <p:spPr bwMode="auto">
          <a:xfrm>
            <a:off x="470647" y="551330"/>
            <a:ext cx="2598258" cy="5823402"/>
          </a:xfrm>
          <a:custGeom>
            <a:avLst/>
            <a:gdLst>
              <a:gd name="T0" fmla="*/ 2147483647 w 23745"/>
              <a:gd name="T1" fmla="*/ 0 h 43200"/>
              <a:gd name="T2" fmla="*/ 0 w 23745"/>
              <a:gd name="T3" fmla="*/ 2147483647 h 43200"/>
              <a:gd name="T4" fmla="*/ 2147483647 w 23745"/>
              <a:gd name="T5" fmla="*/ 2147483647 h 43200"/>
              <a:gd name="T6" fmla="*/ 0 60000 65536"/>
              <a:gd name="T7" fmla="*/ 0 60000 65536"/>
              <a:gd name="T8" fmla="*/ 0 60000 65536"/>
              <a:gd name="T9" fmla="*/ 0 w 23745"/>
              <a:gd name="T10" fmla="*/ 0 h 43200"/>
              <a:gd name="T11" fmla="*/ 23745 w 23745"/>
              <a:gd name="T12" fmla="*/ 43200 h 43200"/>
            </a:gdLst>
            <a:ahLst/>
            <a:cxnLst>
              <a:cxn ang="T6">
                <a:pos x="T0" y="T1"/>
              </a:cxn>
              <a:cxn ang="T7">
                <a:pos x="T2" y="T3"/>
              </a:cxn>
              <a:cxn ang="T8">
                <a:pos x="T4" y="T5"/>
              </a:cxn>
            </a:cxnLst>
            <a:rect l="T9" t="T10" r="T11" b="T12"/>
            <a:pathLst>
              <a:path w="23745" h="43200" fill="none" extrusionOk="0">
                <a:moveTo>
                  <a:pt x="2144" y="0"/>
                </a:moveTo>
                <a:cubicBezTo>
                  <a:pt x="14074" y="0"/>
                  <a:pt x="23745" y="9670"/>
                  <a:pt x="23745" y="21600"/>
                </a:cubicBezTo>
                <a:cubicBezTo>
                  <a:pt x="23745" y="33529"/>
                  <a:pt x="14074" y="43200"/>
                  <a:pt x="2145" y="43200"/>
                </a:cubicBezTo>
                <a:cubicBezTo>
                  <a:pt x="1428" y="43200"/>
                  <a:pt x="712" y="43164"/>
                  <a:pt x="-1" y="43093"/>
                </a:cubicBezTo>
              </a:path>
              <a:path w="23745" h="43200" stroke="0" extrusionOk="0">
                <a:moveTo>
                  <a:pt x="2144" y="0"/>
                </a:moveTo>
                <a:cubicBezTo>
                  <a:pt x="14074" y="0"/>
                  <a:pt x="23745" y="9670"/>
                  <a:pt x="23745" y="21600"/>
                </a:cubicBezTo>
                <a:cubicBezTo>
                  <a:pt x="23745" y="33529"/>
                  <a:pt x="14074" y="43200"/>
                  <a:pt x="2145" y="43200"/>
                </a:cubicBezTo>
                <a:cubicBezTo>
                  <a:pt x="1428" y="43200"/>
                  <a:pt x="712" y="43164"/>
                  <a:pt x="-1" y="43093"/>
                </a:cubicBezTo>
                <a:lnTo>
                  <a:pt x="2145" y="21600"/>
                </a:lnTo>
                <a:close/>
              </a:path>
            </a:pathLst>
          </a:custGeom>
          <a:noFill/>
          <a:ln w="76200" cap="rnd">
            <a:solidFill>
              <a:srgbClr val="175C7B"/>
            </a:solidFill>
            <a:prstDash val="sysDot"/>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nvGrpSpPr>
          <p:cNvPr id="2" name="Group 5"/>
          <p:cNvGrpSpPr>
            <a:grpSpLocks/>
          </p:cNvGrpSpPr>
          <p:nvPr/>
        </p:nvGrpSpPr>
        <p:grpSpPr bwMode="auto">
          <a:xfrm>
            <a:off x="2168251" y="1251871"/>
            <a:ext cx="500063" cy="501650"/>
            <a:chOff x="1583" y="1494"/>
            <a:chExt cx="526" cy="526"/>
          </a:xfrm>
        </p:grpSpPr>
        <p:sp>
          <p:nvSpPr>
            <p:cNvPr id="47"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8"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9"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0"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1"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grpSp>
        <p:nvGrpSpPr>
          <p:cNvPr id="3" name="Group 5"/>
          <p:cNvGrpSpPr>
            <a:grpSpLocks/>
          </p:cNvGrpSpPr>
          <p:nvPr/>
        </p:nvGrpSpPr>
        <p:grpSpPr bwMode="auto">
          <a:xfrm>
            <a:off x="2662420" y="2209901"/>
            <a:ext cx="500063" cy="501650"/>
            <a:chOff x="1583" y="1494"/>
            <a:chExt cx="526" cy="526"/>
          </a:xfrm>
        </p:grpSpPr>
        <p:sp>
          <p:nvSpPr>
            <p:cNvPr id="53"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4"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5"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6"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7"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67" name="AutoShape 11"/>
          <p:cNvSpPr>
            <a:spLocks noChangeArrowheads="1"/>
          </p:cNvSpPr>
          <p:nvPr/>
        </p:nvSpPr>
        <p:spPr bwMode="ltGray">
          <a:xfrm>
            <a:off x="2669677" y="1158766"/>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Introduction</a:t>
            </a:r>
            <a:r>
              <a:rPr lang="fr-FR" sz="2400" b="1" dirty="0" smtClean="0">
                <a:solidFill>
                  <a:schemeClr val="bg1"/>
                </a:solidFill>
                <a:effectLst>
                  <a:outerShdw blurRad="38100" dist="38100" dir="2700000" algn="tl">
                    <a:srgbClr val="000000">
                      <a:alpha val="43137"/>
                    </a:srgbClr>
                  </a:outerShdw>
                </a:effectLst>
              </a:rPr>
              <a:t> </a:t>
            </a:r>
          </a:p>
        </p:txBody>
      </p:sp>
      <p:sp>
        <p:nvSpPr>
          <p:cNvPr id="68" name="AutoShape 18"/>
          <p:cNvSpPr>
            <a:spLocks noChangeArrowheads="1"/>
          </p:cNvSpPr>
          <p:nvPr/>
        </p:nvSpPr>
        <p:spPr bwMode="ltGray">
          <a:xfrm>
            <a:off x="2897915" y="4863163"/>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Réalisation</a:t>
            </a:r>
            <a:endParaRPr lang="fr-FR" sz="2400" b="1" dirty="0">
              <a:solidFill>
                <a:schemeClr val="bg1"/>
              </a:solidFill>
            </a:endParaRPr>
          </a:p>
        </p:txBody>
      </p:sp>
      <p:grpSp>
        <p:nvGrpSpPr>
          <p:cNvPr id="4" name="Group 19"/>
          <p:cNvGrpSpPr>
            <a:grpSpLocks/>
          </p:cNvGrpSpPr>
          <p:nvPr/>
        </p:nvGrpSpPr>
        <p:grpSpPr bwMode="auto">
          <a:xfrm>
            <a:off x="2371532" y="4866284"/>
            <a:ext cx="535610" cy="566116"/>
            <a:chOff x="1583" y="1494"/>
            <a:chExt cx="526" cy="526"/>
          </a:xfrm>
        </p:grpSpPr>
        <p:sp>
          <p:nvSpPr>
            <p:cNvPr id="70" name="Oval 20"/>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1" name="Oval 21"/>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2" name="Oval 22"/>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3" name="Oval 23"/>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4" name="Oval 24"/>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grpSp>
      <p:sp>
        <p:nvSpPr>
          <p:cNvPr id="75" name="Text Box 32"/>
          <p:cNvSpPr txBox="1">
            <a:spLocks noChangeArrowheads="1"/>
          </p:cNvSpPr>
          <p:nvPr/>
        </p:nvSpPr>
        <p:spPr bwMode="auto">
          <a:xfrm>
            <a:off x="2270220" y="1318030"/>
            <a:ext cx="310200" cy="369332"/>
          </a:xfrm>
          <a:prstGeom prst="rect">
            <a:avLst/>
          </a:prstGeom>
          <a:noFill/>
          <a:ln w="9525" algn="ctr">
            <a:noFill/>
            <a:miter lim="800000"/>
            <a:headEnd/>
            <a:tailEnd/>
          </a:ln>
        </p:spPr>
        <p:txBody>
          <a:bodyPr wrap="square">
            <a:spAutoFit/>
          </a:bodyPr>
          <a:lstStyle/>
          <a:p>
            <a:pPr algn="ctr" eaLnBrk="0" hangingPunct="0">
              <a:defRPr/>
            </a:pPr>
            <a:r>
              <a:rPr lang="en-US" sz="1800" i="0" dirty="0">
                <a:solidFill>
                  <a:srgbClr val="000000"/>
                </a:solidFill>
                <a:effectLst>
                  <a:outerShdw blurRad="38100" dist="38100" dir="2700000" algn="tl">
                    <a:srgbClr val="000000">
                      <a:alpha val="43137"/>
                    </a:srgbClr>
                  </a:outerShdw>
                </a:effectLst>
              </a:rPr>
              <a:t>1</a:t>
            </a:r>
          </a:p>
        </p:txBody>
      </p:sp>
      <p:sp>
        <p:nvSpPr>
          <p:cNvPr id="77" name="Text Box 34"/>
          <p:cNvSpPr txBox="1">
            <a:spLocks noChangeArrowheads="1"/>
          </p:cNvSpPr>
          <p:nvPr/>
        </p:nvSpPr>
        <p:spPr bwMode="auto">
          <a:xfrm>
            <a:off x="2477860" y="4962755"/>
            <a:ext cx="272695" cy="366713"/>
          </a:xfrm>
          <a:prstGeom prst="rect">
            <a:avLst/>
          </a:prstGeom>
          <a:noFill/>
          <a:ln w="9525" algn="ctr">
            <a:noFill/>
            <a:miter lim="800000"/>
            <a:headEnd/>
            <a:tailEnd/>
          </a:ln>
        </p:spPr>
        <p:txBody>
          <a:bodyPr wrap="squar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5</a:t>
            </a:r>
            <a:endParaRPr lang="en-US" sz="1800" i="0" dirty="0">
              <a:solidFill>
                <a:srgbClr val="000000"/>
              </a:solidFill>
              <a:effectLst>
                <a:outerShdw blurRad="38100" dist="38100" dir="2700000" algn="tl">
                  <a:srgbClr val="000000">
                    <a:alpha val="43137"/>
                  </a:srgbClr>
                </a:outerShdw>
              </a:effectLst>
            </a:endParaRPr>
          </a:p>
        </p:txBody>
      </p:sp>
      <p:sp>
        <p:nvSpPr>
          <p:cNvPr id="86" name="AutoShape 44"/>
          <p:cNvSpPr>
            <a:spLocks noChangeArrowheads="1"/>
          </p:cNvSpPr>
          <p:nvPr/>
        </p:nvSpPr>
        <p:spPr bwMode="ltGray">
          <a:xfrm>
            <a:off x="3224543" y="3985357"/>
            <a:ext cx="5760000" cy="630000"/>
          </a:xfrm>
          <a:prstGeom prst="roundRect">
            <a:avLst>
              <a:gd name="adj" fmla="val 50000"/>
            </a:avLst>
          </a:prstGeom>
          <a:solidFill>
            <a:srgbClr val="175C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&amp; conception</a:t>
            </a:r>
            <a:endParaRPr lang="fr-FR" sz="2400" b="1" dirty="0">
              <a:solidFill>
                <a:schemeClr val="bg1"/>
              </a:solidFill>
            </a:endParaRPr>
          </a:p>
        </p:txBody>
      </p:sp>
      <p:grpSp>
        <p:nvGrpSpPr>
          <p:cNvPr id="5" name="Group 45"/>
          <p:cNvGrpSpPr>
            <a:grpSpLocks/>
          </p:cNvGrpSpPr>
          <p:nvPr/>
        </p:nvGrpSpPr>
        <p:grpSpPr bwMode="auto">
          <a:xfrm>
            <a:off x="2714615" y="4058865"/>
            <a:ext cx="501650" cy="501650"/>
            <a:chOff x="1583" y="1494"/>
            <a:chExt cx="526" cy="526"/>
          </a:xfrm>
        </p:grpSpPr>
        <p:sp>
          <p:nvSpPr>
            <p:cNvPr id="88" name="Oval 4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29" name="Oval 4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0" name="Oval 4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1" name="Oval 4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2" name="Oval 5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133" name="Text Box 51"/>
          <p:cNvSpPr txBox="1">
            <a:spLocks noChangeArrowheads="1"/>
          </p:cNvSpPr>
          <p:nvPr/>
        </p:nvSpPr>
        <p:spPr bwMode="auto">
          <a:xfrm>
            <a:off x="2790784" y="4128020"/>
            <a:ext cx="301686"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sp>
        <p:nvSpPr>
          <p:cNvPr id="134" name="AutoShape 11"/>
          <p:cNvSpPr>
            <a:spLocks noChangeArrowheads="1"/>
          </p:cNvSpPr>
          <p:nvPr/>
        </p:nvSpPr>
        <p:spPr bwMode="ltGray">
          <a:xfrm>
            <a:off x="3164001" y="2090837"/>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Spécification des besoins</a:t>
            </a:r>
            <a:endParaRPr lang="fr-FR" sz="2400" dirty="0" smtClean="0">
              <a:solidFill>
                <a:schemeClr val="bg1"/>
              </a:solidFill>
              <a:effectLst>
                <a:outerShdw blurRad="38100" dist="38100" dir="2700000" algn="tl">
                  <a:srgbClr val="000000">
                    <a:alpha val="43137"/>
                  </a:srgbClr>
                </a:outerShdw>
              </a:effectLst>
            </a:endParaRPr>
          </a:p>
        </p:txBody>
      </p:sp>
      <p:sp>
        <p:nvSpPr>
          <p:cNvPr id="135" name="Text Box 32"/>
          <p:cNvSpPr txBox="1">
            <a:spLocks noChangeArrowheads="1"/>
          </p:cNvSpPr>
          <p:nvPr/>
        </p:nvSpPr>
        <p:spPr bwMode="auto">
          <a:xfrm>
            <a:off x="2745046" y="2233383"/>
            <a:ext cx="311150" cy="366712"/>
          </a:xfrm>
          <a:prstGeom prst="rect">
            <a:avLst/>
          </a:prstGeom>
          <a:noFill/>
          <a:ln w="9525" algn="ctr">
            <a:noFill/>
            <a:miter lim="800000"/>
            <a:headEnd/>
            <a:tailEnd/>
          </a:ln>
        </p:spPr>
        <p:txBody>
          <a:bodyPr wrap="non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2</a:t>
            </a:r>
            <a:endParaRPr lang="en-US" dirty="0">
              <a:solidFill>
                <a:srgbClr val="000000"/>
              </a:solidFill>
              <a:effectLst>
                <a:outerShdw blurRad="38100" dist="38100" dir="2700000" algn="tl">
                  <a:srgbClr val="000000">
                    <a:alpha val="43137"/>
                  </a:srgbClr>
                </a:outerShdw>
              </a:effectLst>
            </a:endParaRPr>
          </a:p>
        </p:txBody>
      </p:sp>
      <p:sp>
        <p:nvSpPr>
          <p:cNvPr id="58" name="Rectangle 2"/>
          <p:cNvSpPr txBox="1">
            <a:spLocks noChangeArrowheads="1"/>
          </p:cNvSpPr>
          <p:nvPr/>
        </p:nvSpPr>
        <p:spPr bwMode="white">
          <a:xfrm>
            <a:off x="742120" y="3214546"/>
            <a:ext cx="2262550" cy="563562"/>
          </a:xfrm>
          <a:prstGeom prst="rect">
            <a:avLst/>
          </a:prstGeom>
          <a:effectLst/>
        </p:spPr>
        <p:txBody>
          <a:bodyPr vert="horz" lIns="95782" tIns="47891" rIns="95782" bIns="47891" rtlCol="0" anchor="b">
            <a:normAutofit fontScale="775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b="1" dirty="0" smtClean="0">
                <a:solidFill>
                  <a:srgbClr val="203C5A"/>
                </a:solidFill>
              </a:rPr>
              <a:t>Plan</a:t>
            </a:r>
          </a:p>
        </p:txBody>
      </p:sp>
      <p:sp>
        <p:nvSpPr>
          <p:cNvPr id="59" name="AutoShape 4"/>
          <p:cNvSpPr>
            <a:spLocks noChangeArrowheads="1"/>
          </p:cNvSpPr>
          <p:nvPr/>
        </p:nvSpPr>
        <p:spPr bwMode="ltGray">
          <a:xfrm>
            <a:off x="3282012" y="3053286"/>
            <a:ext cx="6117482"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fonctionnelle</a:t>
            </a:r>
            <a:endParaRPr lang="fr-FR" sz="2400" b="1" dirty="0">
              <a:solidFill>
                <a:schemeClr val="bg1"/>
              </a:solidFill>
            </a:endParaRPr>
          </a:p>
        </p:txBody>
      </p:sp>
      <p:sp>
        <p:nvSpPr>
          <p:cNvPr id="89" name="Text Box 51"/>
          <p:cNvSpPr txBox="1">
            <a:spLocks noChangeArrowheads="1"/>
          </p:cNvSpPr>
          <p:nvPr/>
        </p:nvSpPr>
        <p:spPr bwMode="auto">
          <a:xfrm>
            <a:off x="2912451" y="3029880"/>
            <a:ext cx="312907"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grpSp>
        <p:nvGrpSpPr>
          <p:cNvPr id="6" name="Group 5"/>
          <p:cNvGrpSpPr>
            <a:grpSpLocks/>
          </p:cNvGrpSpPr>
          <p:nvPr/>
        </p:nvGrpSpPr>
        <p:grpSpPr bwMode="auto">
          <a:xfrm>
            <a:off x="2779467" y="3103005"/>
            <a:ext cx="500063" cy="501650"/>
            <a:chOff x="1583" y="1494"/>
            <a:chExt cx="526" cy="526"/>
          </a:xfrm>
        </p:grpSpPr>
        <p:sp>
          <p:nvSpPr>
            <p:cNvPr id="91"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2"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3"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4"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5"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r>
                <a:rPr lang="fr-FR" dirty="0"/>
                <a:t>3</a:t>
              </a:r>
              <a:endParaRPr lang="fr-FR" sz="1800" b="0" i="0" dirty="0"/>
            </a:p>
          </p:txBody>
        </p:sp>
      </p:grpSp>
      <p:sp>
        <p:nvSpPr>
          <p:cNvPr id="96" name="Espace réservé du numéro de diapositive 60"/>
          <p:cNvSpPr>
            <a:spLocks noGrp="1"/>
          </p:cNvSpPr>
          <p:nvPr>
            <p:ph type="sldNum" sz="quarter" idx="12"/>
          </p:nvPr>
        </p:nvSpPr>
        <p:spPr>
          <a:xfrm>
            <a:off x="9615055" y="6374732"/>
            <a:ext cx="2438400" cy="365125"/>
          </a:xfrm>
        </p:spPr>
        <p:txBody>
          <a:bodyPr/>
          <a:lstStyle/>
          <a:p>
            <a:fld id="{BF4A28E8-094C-C143-8659-A24A62521A25}" type="slidenum">
              <a:rPr lang="fr-FR" sz="1800" b="1" smtClean="0">
                <a:solidFill>
                  <a:schemeClr val="tx1">
                    <a:lumMod val="95000"/>
                    <a:lumOff val="5000"/>
                  </a:schemeClr>
                </a:solidFill>
              </a:rPr>
              <a:pPr/>
              <a:t>21</a:t>
            </a:fld>
            <a:endParaRPr lang="fr-FR" sz="1800" b="1" dirty="0">
              <a:solidFill>
                <a:schemeClr val="tx1">
                  <a:lumMod val="95000"/>
                  <a:lumOff val="5000"/>
                </a:schemeClr>
              </a:solidFill>
            </a:endParaRPr>
          </a:p>
        </p:txBody>
      </p:sp>
      <p:sp>
        <p:nvSpPr>
          <p:cNvPr id="46" name="AutoShape 18"/>
          <p:cNvSpPr>
            <a:spLocks noChangeArrowheads="1"/>
          </p:cNvSpPr>
          <p:nvPr/>
        </p:nvSpPr>
        <p:spPr bwMode="ltGray">
          <a:xfrm>
            <a:off x="2174015" y="5663263"/>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endParaRPr lang="en-US" sz="2400" b="1" dirty="0" smtClean="0">
              <a:solidFill>
                <a:schemeClr val="bg1"/>
              </a:solidFill>
            </a:endParaRPr>
          </a:p>
          <a:p>
            <a:pPr algn="ctr">
              <a:defRPr/>
            </a:pPr>
            <a:r>
              <a:rPr lang="en-US" sz="2400" b="1" dirty="0" smtClean="0">
                <a:solidFill>
                  <a:schemeClr val="bg1"/>
                </a:solidFill>
              </a:rPr>
              <a:t>Conclusion </a:t>
            </a:r>
            <a:r>
              <a:rPr lang="en-US" sz="2400" b="1" dirty="0">
                <a:solidFill>
                  <a:schemeClr val="bg1"/>
                </a:solidFill>
              </a:rPr>
              <a:t>&amp; </a:t>
            </a:r>
            <a:r>
              <a:rPr lang="fr-FR" sz="2400" b="1" dirty="0">
                <a:solidFill>
                  <a:schemeClr val="bg1"/>
                </a:solidFill>
              </a:rPr>
              <a:t>perspectives</a:t>
            </a:r>
          </a:p>
          <a:p>
            <a:pPr algn="ctr">
              <a:defRPr/>
            </a:pPr>
            <a:endParaRPr lang="fr-FR" sz="2400" b="1" dirty="0">
              <a:solidFill>
                <a:schemeClr val="bg1"/>
              </a:solidFill>
            </a:endParaRPr>
          </a:p>
        </p:txBody>
      </p:sp>
      <p:grpSp>
        <p:nvGrpSpPr>
          <p:cNvPr id="52" name="Group 19"/>
          <p:cNvGrpSpPr>
            <a:grpSpLocks/>
          </p:cNvGrpSpPr>
          <p:nvPr/>
        </p:nvGrpSpPr>
        <p:grpSpPr bwMode="auto">
          <a:xfrm>
            <a:off x="1647632" y="5666384"/>
            <a:ext cx="535610" cy="566116"/>
            <a:chOff x="1583" y="1494"/>
            <a:chExt cx="526" cy="526"/>
          </a:xfrm>
        </p:grpSpPr>
        <p:sp>
          <p:nvSpPr>
            <p:cNvPr id="60" name="Oval 20"/>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1" name="Oval 21"/>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2" name="Oval 22"/>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3" name="Oval 23"/>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4" name="Oval 24"/>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grpSp>
      <p:sp>
        <p:nvSpPr>
          <p:cNvPr id="65" name="Text Box 34"/>
          <p:cNvSpPr txBox="1">
            <a:spLocks noChangeArrowheads="1"/>
          </p:cNvSpPr>
          <p:nvPr/>
        </p:nvSpPr>
        <p:spPr bwMode="auto">
          <a:xfrm>
            <a:off x="1753960" y="5762855"/>
            <a:ext cx="272695" cy="366713"/>
          </a:xfrm>
          <a:prstGeom prst="rect">
            <a:avLst/>
          </a:prstGeom>
          <a:noFill/>
          <a:ln w="9525" algn="ctr">
            <a:noFill/>
            <a:miter lim="800000"/>
            <a:headEnd/>
            <a:tailEnd/>
          </a:ln>
        </p:spPr>
        <p:txBody>
          <a:bodyPr wrap="squar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5</a:t>
            </a:r>
            <a:endParaRPr lang="en-US" sz="1800" i="0" dirty="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2175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fr-FR"/>
          </a:p>
        </p:txBody>
      </p:sp>
      <p:sp>
        <p:nvSpPr>
          <p:cNvPr id="4"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t>Diagramme de séquence|</a:t>
            </a:r>
            <a:r>
              <a:rPr lang="fr-FR" sz="1400" dirty="0" smtClean="0">
                <a:solidFill>
                  <a:schemeClr val="bg1">
                    <a:lumMod val="85000"/>
                  </a:schemeClr>
                </a:solidFill>
              </a:rPr>
              <a:t> diagramme de classe</a:t>
            </a:r>
            <a:endParaRPr lang="fr-FR" sz="1400" dirty="0">
              <a:solidFill>
                <a:schemeClr val="bg1">
                  <a:lumMod val="85000"/>
                </a:schemeClr>
              </a:solidFill>
            </a:endParaRPr>
          </a:p>
          <a:p>
            <a:r>
              <a:rPr lang="fr-FR" sz="1400" dirty="0" smtClean="0"/>
              <a:t> </a:t>
            </a:r>
            <a:endParaRPr lang="fr-FR" sz="1400" dirty="0"/>
          </a:p>
        </p:txBody>
      </p:sp>
      <p:sp>
        <p:nvSpPr>
          <p:cNvPr id="5" name="Triangle isocèle 23"/>
          <p:cNvSpPr/>
          <p:nvPr/>
        </p:nvSpPr>
        <p:spPr>
          <a:xfrm>
            <a:off x="6026513" y="905578"/>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24"/>
          <p:cNvCxnSpPr/>
          <p:nvPr/>
        </p:nvCxnSpPr>
        <p:spPr>
          <a:xfrm>
            <a:off x="4818743" y="878651"/>
            <a:ext cx="3852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7" name="Tableau 56"/>
          <p:cNvGraphicFramePr>
            <a:graphicFrameLocks noGrp="1"/>
          </p:cNvGraphicFramePr>
          <p:nvPr>
            <p:extLst/>
          </p:nvPr>
        </p:nvGraphicFramePr>
        <p:xfrm>
          <a:off x="0" y="0"/>
          <a:ext cx="12192001" cy="518160"/>
        </p:xfrm>
        <a:graphic>
          <a:graphicData uri="http://schemas.openxmlformats.org/drawingml/2006/table">
            <a:tbl>
              <a:tblPr firstRow="1" bandRow="1">
                <a:tableStyleId>{69CF1AB2-1976-4502-BF36-3FF5EA218861}</a:tableStyleId>
              </a:tblPr>
              <a:tblGrid>
                <a:gridCol w="1986169"/>
                <a:gridCol w="2467664"/>
                <a:gridCol w="1946967"/>
                <a:gridCol w="2381250"/>
                <a:gridCol w="1470281"/>
                <a:gridCol w="193967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algn="ctr">
                        <a:defRPr/>
                      </a:pPr>
                      <a:r>
                        <a:rPr lang="fr-FR" sz="1400" b="1" dirty="0" smtClean="0">
                          <a:solidFill>
                            <a:schemeClr val="bg1"/>
                          </a:solidFill>
                        </a:rPr>
                        <a:t>Spécification des besoins</a:t>
                      </a:r>
                      <a:endParaRPr lang="fr-FR" sz="1400" dirty="0" smtClean="0">
                        <a:solidFill>
                          <a:schemeClr val="bg1"/>
                        </a:solidFill>
                        <a:effectLst>
                          <a:outerShdw blurRad="38100" dist="38100" dir="2700000" algn="tl">
                            <a:srgbClr val="000000">
                              <a:alpha val="43137"/>
                            </a:srgbClr>
                          </a:outerShdw>
                        </a:effectLst>
                      </a:endParaRPr>
                    </a:p>
                  </a:txBody>
                  <a:tcPr>
                    <a:solidFill>
                      <a:srgbClr val="175C7B">
                        <a:alpha val="25000"/>
                      </a:srgbClr>
                    </a:solidFill>
                  </a:tcPr>
                </a:tc>
                <a:tc>
                  <a:txBody>
                    <a:bodyPr/>
                    <a:lstStyle/>
                    <a:p>
                      <a:pPr algn="ctr"/>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chemeClr val="tx2">
                        <a:lumMod val="20000"/>
                        <a:lumOff val="80000"/>
                      </a:schemeClr>
                    </a:solidFill>
                  </a:tcPr>
                </a:tc>
                <a:tc>
                  <a:txBody>
                    <a:bodyPr/>
                    <a:lstStyle/>
                    <a:p>
                      <a:pPr marL="0" algn="ctr" defTabSz="914400" rtl="0" eaLnBrk="1" latinLnBrk="0" hangingPunct="1"/>
                      <a:r>
                        <a:rPr lang="fr-FR" sz="1800" b="1" kern="1200" dirty="0" smtClean="0">
                          <a:solidFill>
                            <a:schemeClr val="bg1"/>
                          </a:solidFill>
                          <a:latin typeface="+mn-lt"/>
                          <a:ea typeface="+mn-ea"/>
                          <a:cs typeface="+mn-cs"/>
                        </a:rPr>
                        <a:t>Analyse &amp; conception</a:t>
                      </a:r>
                      <a:endParaRPr lang="fr-FR" sz="1800" b="1" kern="1200" dirty="0">
                        <a:solidFill>
                          <a:schemeClr val="bg1"/>
                        </a:solidFill>
                        <a:latin typeface="+mn-lt"/>
                        <a:ea typeface="+mn-ea"/>
                        <a:cs typeface="+mn-cs"/>
                      </a:endParaRPr>
                    </a:p>
                  </a:txBody>
                  <a:tcPr>
                    <a:solidFill>
                      <a:schemeClr val="tx2"/>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8" name="Rectangle 7"/>
          <p:cNvSpPr/>
          <p:nvPr/>
        </p:nvSpPr>
        <p:spPr>
          <a:xfrm>
            <a:off x="4348933" y="6369820"/>
            <a:ext cx="3652134" cy="338554"/>
          </a:xfrm>
          <a:prstGeom prst="rect">
            <a:avLst/>
          </a:prstGeom>
        </p:spPr>
        <p:txBody>
          <a:bodyPr wrap="square">
            <a:spAutoFit/>
          </a:bodyPr>
          <a:lstStyle/>
          <a:p>
            <a:pPr algn="ctr"/>
            <a:r>
              <a:rPr lang="fr-FR" sz="16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Diagramme de séquence « S’inscrire »</a:t>
            </a:r>
            <a:endParaRPr lang="fr-FR" sz="16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166255" y="1401871"/>
            <a:ext cx="11637817" cy="5116259"/>
          </a:xfrm>
          <a:prstGeom prst="rect">
            <a:avLst/>
          </a:prstGeom>
        </p:spPr>
      </p:pic>
      <p:sp>
        <p:nvSpPr>
          <p:cNvPr id="10" name="Rectangle 9"/>
          <p:cNvSpPr/>
          <p:nvPr/>
        </p:nvSpPr>
        <p:spPr>
          <a:xfrm>
            <a:off x="2964874" y="1035975"/>
            <a:ext cx="7010401" cy="385362"/>
          </a:xfrm>
          <a:prstGeom prst="rect">
            <a:avLst/>
          </a:prstGeom>
        </p:spPr>
        <p:txBody>
          <a:bodyPr wrap="square">
            <a:spAutoFit/>
          </a:bodyPr>
          <a:lstStyle/>
          <a:p>
            <a:pPr lvl="0" algn="just">
              <a:lnSpc>
                <a:spcPct val="115000"/>
              </a:lnSpc>
              <a:spcAft>
                <a:spcPts val="60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Diagramme de séquence relatif au cas d’utilisation « S'inscrire »</a:t>
            </a:r>
            <a:endParaRPr lang="fr-FR"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43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38"/>
          <p:cNvSpPr>
            <a:spLocks noGrp="1"/>
          </p:cNvSpPr>
          <p:nvPr>
            <p:ph type="sldNum" sz="quarter" idx="12"/>
          </p:nvPr>
        </p:nvSpPr>
        <p:spPr>
          <a:xfrm>
            <a:off x="9632190" y="6286964"/>
            <a:ext cx="2438400" cy="365125"/>
          </a:xfrm>
        </p:spPr>
        <p:txBody>
          <a:bodyPr/>
          <a:lstStyle/>
          <a:p>
            <a:fld id="{BF4A28E8-094C-C143-8659-A24A62521A25}" type="slidenum">
              <a:rPr lang="fr-FR" sz="1800" b="1" smtClean="0">
                <a:solidFill>
                  <a:schemeClr val="tx1">
                    <a:lumMod val="95000"/>
                    <a:lumOff val="5000"/>
                  </a:schemeClr>
                </a:solidFill>
              </a:rPr>
              <a:pPr/>
              <a:t>23</a:t>
            </a:fld>
            <a:endParaRPr lang="fr-FR" sz="1800" b="1" dirty="0">
              <a:solidFill>
                <a:schemeClr val="tx1">
                  <a:lumMod val="95000"/>
                  <a:lumOff val="5000"/>
                </a:schemeClr>
              </a:solidFill>
            </a:endParaRPr>
          </a:p>
        </p:txBody>
      </p:sp>
      <p:sp>
        <p:nvSpPr>
          <p:cNvPr id="15" name="TextBox 26"/>
          <p:cNvSpPr txBox="1"/>
          <p:nvPr/>
        </p:nvSpPr>
        <p:spPr>
          <a:xfrm>
            <a:off x="5133525" y="677974"/>
            <a:ext cx="6339835" cy="523220"/>
          </a:xfrm>
          <a:prstGeom prst="rect">
            <a:avLst/>
          </a:prstGeom>
          <a:noFill/>
          <a:ln w="3175">
            <a:noFill/>
          </a:ln>
        </p:spPr>
        <p:txBody>
          <a:bodyPr wrap="square" rtlCol="0">
            <a:spAutoFit/>
          </a:bodyPr>
          <a:lstStyle/>
          <a:p>
            <a:r>
              <a:rPr lang="fr-FR" sz="1400" dirty="0" smtClean="0">
                <a:solidFill>
                  <a:schemeClr val="bg1">
                    <a:lumMod val="85000"/>
                  </a:schemeClr>
                </a:solidFill>
              </a:rPr>
              <a:t>Diagramme de séquence</a:t>
            </a:r>
            <a:r>
              <a:rPr lang="fr-FR" sz="1400" dirty="0" smtClean="0"/>
              <a:t>|</a:t>
            </a:r>
            <a:r>
              <a:rPr lang="fr-FR" sz="1400" dirty="0" smtClean="0">
                <a:solidFill>
                  <a:schemeClr val="bg1">
                    <a:lumMod val="85000"/>
                  </a:schemeClr>
                </a:solidFill>
              </a:rPr>
              <a:t> </a:t>
            </a:r>
            <a:r>
              <a:rPr lang="fr-FR" sz="1400" dirty="0" smtClean="0"/>
              <a:t>diagramme de classe</a:t>
            </a:r>
            <a:endParaRPr lang="fr-FR" sz="1400" dirty="0"/>
          </a:p>
          <a:p>
            <a:r>
              <a:rPr lang="fr-FR" sz="1400" dirty="0" smtClean="0"/>
              <a:t> </a:t>
            </a:r>
            <a:endParaRPr lang="fr-FR" sz="1400" dirty="0"/>
          </a:p>
        </p:txBody>
      </p:sp>
      <p:sp>
        <p:nvSpPr>
          <p:cNvPr id="17" name="Triangle isocèle 12"/>
          <p:cNvSpPr/>
          <p:nvPr/>
        </p:nvSpPr>
        <p:spPr>
          <a:xfrm>
            <a:off x="7741013" y="1077028"/>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13"/>
          <p:cNvCxnSpPr/>
          <p:nvPr/>
        </p:nvCxnSpPr>
        <p:spPr>
          <a:xfrm>
            <a:off x="5180693" y="992951"/>
            <a:ext cx="3852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19" name="Tableau 15"/>
          <p:cNvGraphicFramePr>
            <a:graphicFrameLocks noGrp="1"/>
          </p:cNvGraphicFramePr>
          <p:nvPr>
            <p:extLst/>
          </p:nvPr>
        </p:nvGraphicFramePr>
        <p:xfrm>
          <a:off x="0" y="0"/>
          <a:ext cx="12192001" cy="518160"/>
        </p:xfrm>
        <a:graphic>
          <a:graphicData uri="http://schemas.openxmlformats.org/drawingml/2006/table">
            <a:tbl>
              <a:tblPr firstRow="1" bandRow="1">
                <a:tableStyleId>{69CF1AB2-1976-4502-BF36-3FF5EA218861}</a:tableStyleId>
              </a:tblPr>
              <a:tblGrid>
                <a:gridCol w="1986169"/>
                <a:gridCol w="2467664"/>
                <a:gridCol w="1946967"/>
                <a:gridCol w="2381250"/>
                <a:gridCol w="1470281"/>
                <a:gridCol w="193967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algn="ctr">
                        <a:defRPr/>
                      </a:pPr>
                      <a:r>
                        <a:rPr lang="fr-FR" sz="1400" b="1" dirty="0" smtClean="0">
                          <a:solidFill>
                            <a:schemeClr val="bg1"/>
                          </a:solidFill>
                        </a:rPr>
                        <a:t>Spécification des besoins</a:t>
                      </a:r>
                      <a:endParaRPr lang="fr-FR" sz="1400" dirty="0" smtClean="0">
                        <a:solidFill>
                          <a:schemeClr val="bg1"/>
                        </a:solidFill>
                        <a:effectLst>
                          <a:outerShdw blurRad="38100" dist="38100" dir="2700000" algn="tl">
                            <a:srgbClr val="000000">
                              <a:alpha val="43137"/>
                            </a:srgbClr>
                          </a:outerShdw>
                        </a:effectLst>
                      </a:endParaRPr>
                    </a:p>
                  </a:txBody>
                  <a:tcPr>
                    <a:solidFill>
                      <a:srgbClr val="175C7B">
                        <a:alpha val="25000"/>
                      </a:srgbClr>
                    </a:solidFill>
                  </a:tcPr>
                </a:tc>
                <a:tc>
                  <a:txBody>
                    <a:bodyPr/>
                    <a:lstStyle/>
                    <a:p>
                      <a:pPr algn="ctr"/>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chemeClr val="tx2">
                        <a:lumMod val="20000"/>
                        <a:lumOff val="80000"/>
                      </a:schemeClr>
                    </a:solidFill>
                  </a:tcPr>
                </a:tc>
                <a:tc>
                  <a:txBody>
                    <a:bodyPr/>
                    <a:lstStyle/>
                    <a:p>
                      <a:pPr marL="0" algn="ctr" defTabSz="914400" rtl="0" eaLnBrk="1" latinLnBrk="0" hangingPunct="1"/>
                      <a:r>
                        <a:rPr lang="fr-FR" sz="1800" b="1" kern="1200" dirty="0" smtClean="0">
                          <a:solidFill>
                            <a:schemeClr val="bg1"/>
                          </a:solidFill>
                          <a:latin typeface="+mn-lt"/>
                          <a:ea typeface="+mn-ea"/>
                          <a:cs typeface="+mn-cs"/>
                        </a:rPr>
                        <a:t>Analyse &amp; conception</a:t>
                      </a:r>
                      <a:endParaRPr lang="fr-FR" sz="1800" b="1" kern="1200" dirty="0">
                        <a:solidFill>
                          <a:schemeClr val="bg1"/>
                        </a:solidFill>
                        <a:latin typeface="+mn-lt"/>
                        <a:ea typeface="+mn-ea"/>
                        <a:cs typeface="+mn-cs"/>
                      </a:endParaRPr>
                    </a:p>
                  </a:txBody>
                  <a:tcPr>
                    <a:solidFill>
                      <a:schemeClr val="tx2"/>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20" name="Rectangle 19"/>
          <p:cNvSpPr/>
          <p:nvPr/>
        </p:nvSpPr>
        <p:spPr>
          <a:xfrm>
            <a:off x="4563440" y="6469526"/>
            <a:ext cx="2984517" cy="338554"/>
          </a:xfrm>
          <a:prstGeom prst="rect">
            <a:avLst/>
          </a:prstGeom>
        </p:spPr>
        <p:txBody>
          <a:bodyPr wrap="square">
            <a:spAutoFit/>
          </a:bodyPr>
          <a:lstStyle/>
          <a:p>
            <a:pPr algn="ctr"/>
            <a:r>
              <a:rPr lang="fr-FR" sz="16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Diagramme de classe général</a:t>
            </a:r>
            <a:endParaRPr lang="fr-FR" sz="16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pic>
        <p:nvPicPr>
          <p:cNvPr id="21" name="Picture 20"/>
          <p:cNvPicPr/>
          <p:nvPr/>
        </p:nvPicPr>
        <p:blipFill>
          <a:blip r:embed="rId4">
            <a:extLst>
              <a:ext uri="{28A0092B-C50C-407E-A947-70E740481C1C}">
                <a14:useLocalDpi xmlns:a14="http://schemas.microsoft.com/office/drawing/2010/main" val="0"/>
              </a:ext>
            </a:extLst>
          </a:blip>
          <a:stretch>
            <a:fillRect/>
          </a:stretch>
        </p:blipFill>
        <p:spPr>
          <a:xfrm>
            <a:off x="365760" y="1729047"/>
            <a:ext cx="11355185" cy="4799070"/>
          </a:xfrm>
          <a:prstGeom prst="rect">
            <a:avLst/>
          </a:prstGeom>
        </p:spPr>
      </p:pic>
      <p:sp>
        <p:nvSpPr>
          <p:cNvPr id="22" name="Rectangle 21"/>
          <p:cNvSpPr/>
          <p:nvPr/>
        </p:nvSpPr>
        <p:spPr>
          <a:xfrm>
            <a:off x="6333416" y="1167028"/>
            <a:ext cx="2815194" cy="376834"/>
          </a:xfrm>
          <a:prstGeom prst="rect">
            <a:avLst/>
          </a:prstGeom>
        </p:spPr>
        <p:txBody>
          <a:bodyPr wrap="none">
            <a:spAutoFit/>
          </a:bodyPr>
          <a:lstStyle/>
          <a:p>
            <a:pPr lvl="1" algn="just">
              <a:lnSpc>
                <a:spcPct val="150000"/>
              </a:lnSpc>
              <a:spcBef>
                <a:spcPts val="1000"/>
              </a:spcBef>
              <a:spcAft>
                <a:spcPts val="0"/>
              </a:spcAft>
            </a:pPr>
            <a:r>
              <a:rPr lang="fr-FR"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Diagramme de classes entités </a:t>
            </a:r>
            <a:endPar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74078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c 53"/>
          <p:cNvSpPr>
            <a:spLocks/>
          </p:cNvSpPr>
          <p:nvPr/>
        </p:nvSpPr>
        <p:spPr bwMode="auto">
          <a:xfrm>
            <a:off x="470647" y="551330"/>
            <a:ext cx="2598258" cy="5823402"/>
          </a:xfrm>
          <a:custGeom>
            <a:avLst/>
            <a:gdLst>
              <a:gd name="T0" fmla="*/ 2147483647 w 23745"/>
              <a:gd name="T1" fmla="*/ 0 h 43200"/>
              <a:gd name="T2" fmla="*/ 0 w 23745"/>
              <a:gd name="T3" fmla="*/ 2147483647 h 43200"/>
              <a:gd name="T4" fmla="*/ 2147483647 w 23745"/>
              <a:gd name="T5" fmla="*/ 2147483647 h 43200"/>
              <a:gd name="T6" fmla="*/ 0 60000 65536"/>
              <a:gd name="T7" fmla="*/ 0 60000 65536"/>
              <a:gd name="T8" fmla="*/ 0 60000 65536"/>
              <a:gd name="T9" fmla="*/ 0 w 23745"/>
              <a:gd name="T10" fmla="*/ 0 h 43200"/>
              <a:gd name="T11" fmla="*/ 23745 w 23745"/>
              <a:gd name="T12" fmla="*/ 43200 h 43200"/>
            </a:gdLst>
            <a:ahLst/>
            <a:cxnLst>
              <a:cxn ang="T6">
                <a:pos x="T0" y="T1"/>
              </a:cxn>
              <a:cxn ang="T7">
                <a:pos x="T2" y="T3"/>
              </a:cxn>
              <a:cxn ang="T8">
                <a:pos x="T4" y="T5"/>
              </a:cxn>
            </a:cxnLst>
            <a:rect l="T9" t="T10" r="T11" b="T12"/>
            <a:pathLst>
              <a:path w="23745" h="43200" fill="none" extrusionOk="0">
                <a:moveTo>
                  <a:pt x="2144" y="0"/>
                </a:moveTo>
                <a:cubicBezTo>
                  <a:pt x="14074" y="0"/>
                  <a:pt x="23745" y="9670"/>
                  <a:pt x="23745" y="21600"/>
                </a:cubicBezTo>
                <a:cubicBezTo>
                  <a:pt x="23745" y="33529"/>
                  <a:pt x="14074" y="43200"/>
                  <a:pt x="2145" y="43200"/>
                </a:cubicBezTo>
                <a:cubicBezTo>
                  <a:pt x="1428" y="43200"/>
                  <a:pt x="712" y="43164"/>
                  <a:pt x="-1" y="43093"/>
                </a:cubicBezTo>
              </a:path>
              <a:path w="23745" h="43200" stroke="0" extrusionOk="0">
                <a:moveTo>
                  <a:pt x="2144" y="0"/>
                </a:moveTo>
                <a:cubicBezTo>
                  <a:pt x="14074" y="0"/>
                  <a:pt x="23745" y="9670"/>
                  <a:pt x="23745" y="21600"/>
                </a:cubicBezTo>
                <a:cubicBezTo>
                  <a:pt x="23745" y="33529"/>
                  <a:pt x="14074" y="43200"/>
                  <a:pt x="2145" y="43200"/>
                </a:cubicBezTo>
                <a:cubicBezTo>
                  <a:pt x="1428" y="43200"/>
                  <a:pt x="712" y="43164"/>
                  <a:pt x="-1" y="43093"/>
                </a:cubicBezTo>
                <a:lnTo>
                  <a:pt x="2145" y="21600"/>
                </a:lnTo>
                <a:close/>
              </a:path>
            </a:pathLst>
          </a:custGeom>
          <a:noFill/>
          <a:ln w="76200" cap="rnd">
            <a:solidFill>
              <a:srgbClr val="175C7B"/>
            </a:solidFill>
            <a:prstDash val="sysDot"/>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nvGrpSpPr>
          <p:cNvPr id="2" name="Group 5"/>
          <p:cNvGrpSpPr>
            <a:grpSpLocks/>
          </p:cNvGrpSpPr>
          <p:nvPr/>
        </p:nvGrpSpPr>
        <p:grpSpPr bwMode="auto">
          <a:xfrm>
            <a:off x="2168251" y="1251871"/>
            <a:ext cx="500063" cy="501650"/>
            <a:chOff x="1583" y="1494"/>
            <a:chExt cx="526" cy="526"/>
          </a:xfrm>
        </p:grpSpPr>
        <p:sp>
          <p:nvSpPr>
            <p:cNvPr id="47"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8"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9"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0"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1"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grpSp>
        <p:nvGrpSpPr>
          <p:cNvPr id="3" name="Group 5"/>
          <p:cNvGrpSpPr>
            <a:grpSpLocks/>
          </p:cNvGrpSpPr>
          <p:nvPr/>
        </p:nvGrpSpPr>
        <p:grpSpPr bwMode="auto">
          <a:xfrm>
            <a:off x="2662420" y="2209901"/>
            <a:ext cx="500063" cy="501650"/>
            <a:chOff x="1583" y="1494"/>
            <a:chExt cx="526" cy="526"/>
          </a:xfrm>
        </p:grpSpPr>
        <p:sp>
          <p:nvSpPr>
            <p:cNvPr id="53"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4"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5"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6"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7"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67" name="AutoShape 11"/>
          <p:cNvSpPr>
            <a:spLocks noChangeArrowheads="1"/>
          </p:cNvSpPr>
          <p:nvPr/>
        </p:nvSpPr>
        <p:spPr bwMode="ltGray">
          <a:xfrm>
            <a:off x="2669677" y="1158766"/>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Introduction</a:t>
            </a:r>
            <a:r>
              <a:rPr lang="fr-FR" sz="2400" b="1" dirty="0" smtClean="0">
                <a:solidFill>
                  <a:schemeClr val="bg1"/>
                </a:solidFill>
                <a:effectLst>
                  <a:outerShdw blurRad="38100" dist="38100" dir="2700000" algn="tl">
                    <a:srgbClr val="000000">
                      <a:alpha val="43137"/>
                    </a:srgbClr>
                  </a:outerShdw>
                </a:effectLst>
              </a:rPr>
              <a:t> </a:t>
            </a:r>
          </a:p>
        </p:txBody>
      </p:sp>
      <p:sp>
        <p:nvSpPr>
          <p:cNvPr id="68" name="AutoShape 18"/>
          <p:cNvSpPr>
            <a:spLocks noChangeArrowheads="1"/>
          </p:cNvSpPr>
          <p:nvPr/>
        </p:nvSpPr>
        <p:spPr bwMode="ltGray">
          <a:xfrm>
            <a:off x="2897915" y="4863163"/>
            <a:ext cx="5760000" cy="630000"/>
          </a:xfrm>
          <a:prstGeom prst="roundRect">
            <a:avLst>
              <a:gd name="adj" fmla="val 50000"/>
            </a:avLst>
          </a:prstGeom>
          <a:solidFill>
            <a:srgbClr val="175C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endParaRPr lang="en-US" sz="2400" b="1" dirty="0" smtClean="0">
              <a:solidFill>
                <a:schemeClr val="bg1"/>
              </a:solidFill>
            </a:endParaRPr>
          </a:p>
          <a:p>
            <a:pPr algn="ctr">
              <a:defRPr/>
            </a:pPr>
            <a:r>
              <a:rPr lang="fr-FR" sz="2400" b="1" dirty="0" smtClean="0">
                <a:solidFill>
                  <a:schemeClr val="bg1"/>
                </a:solidFill>
              </a:rPr>
              <a:t>Réalisation</a:t>
            </a:r>
          </a:p>
          <a:p>
            <a:pPr algn="ctr">
              <a:defRPr/>
            </a:pPr>
            <a:endParaRPr lang="fr-FR" sz="2400" b="1" dirty="0">
              <a:solidFill>
                <a:schemeClr val="bg1"/>
              </a:solidFill>
            </a:endParaRPr>
          </a:p>
        </p:txBody>
      </p:sp>
      <p:grpSp>
        <p:nvGrpSpPr>
          <p:cNvPr id="4" name="Group 19"/>
          <p:cNvGrpSpPr>
            <a:grpSpLocks/>
          </p:cNvGrpSpPr>
          <p:nvPr/>
        </p:nvGrpSpPr>
        <p:grpSpPr bwMode="auto">
          <a:xfrm>
            <a:off x="2371532" y="4866284"/>
            <a:ext cx="535610" cy="566116"/>
            <a:chOff x="1583" y="1494"/>
            <a:chExt cx="526" cy="526"/>
          </a:xfrm>
        </p:grpSpPr>
        <p:sp>
          <p:nvSpPr>
            <p:cNvPr id="70" name="Oval 20"/>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1" name="Oval 21"/>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2" name="Oval 22"/>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3" name="Oval 23"/>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4" name="Oval 24"/>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grpSp>
      <p:sp>
        <p:nvSpPr>
          <p:cNvPr id="75" name="Text Box 32"/>
          <p:cNvSpPr txBox="1">
            <a:spLocks noChangeArrowheads="1"/>
          </p:cNvSpPr>
          <p:nvPr/>
        </p:nvSpPr>
        <p:spPr bwMode="auto">
          <a:xfrm>
            <a:off x="2270220" y="1318030"/>
            <a:ext cx="310200" cy="369332"/>
          </a:xfrm>
          <a:prstGeom prst="rect">
            <a:avLst/>
          </a:prstGeom>
          <a:noFill/>
          <a:ln w="9525" algn="ctr">
            <a:noFill/>
            <a:miter lim="800000"/>
            <a:headEnd/>
            <a:tailEnd/>
          </a:ln>
        </p:spPr>
        <p:txBody>
          <a:bodyPr wrap="square">
            <a:spAutoFit/>
          </a:bodyPr>
          <a:lstStyle/>
          <a:p>
            <a:pPr algn="ctr" eaLnBrk="0" hangingPunct="0">
              <a:defRPr/>
            </a:pPr>
            <a:r>
              <a:rPr lang="en-US" sz="1800" i="0" dirty="0">
                <a:solidFill>
                  <a:srgbClr val="000000"/>
                </a:solidFill>
                <a:effectLst>
                  <a:outerShdw blurRad="38100" dist="38100" dir="2700000" algn="tl">
                    <a:srgbClr val="000000">
                      <a:alpha val="43137"/>
                    </a:srgbClr>
                  </a:outerShdw>
                </a:effectLst>
              </a:rPr>
              <a:t>1</a:t>
            </a:r>
          </a:p>
        </p:txBody>
      </p:sp>
      <p:sp>
        <p:nvSpPr>
          <p:cNvPr id="77" name="Text Box 34"/>
          <p:cNvSpPr txBox="1">
            <a:spLocks noChangeArrowheads="1"/>
          </p:cNvSpPr>
          <p:nvPr/>
        </p:nvSpPr>
        <p:spPr bwMode="auto">
          <a:xfrm>
            <a:off x="2477860" y="4962755"/>
            <a:ext cx="272695" cy="366713"/>
          </a:xfrm>
          <a:prstGeom prst="rect">
            <a:avLst/>
          </a:prstGeom>
          <a:noFill/>
          <a:ln w="9525" algn="ctr">
            <a:noFill/>
            <a:miter lim="800000"/>
            <a:headEnd/>
            <a:tailEnd/>
          </a:ln>
        </p:spPr>
        <p:txBody>
          <a:bodyPr wrap="squar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5</a:t>
            </a:r>
            <a:endParaRPr lang="en-US" sz="1800" i="0" dirty="0">
              <a:solidFill>
                <a:srgbClr val="000000"/>
              </a:solidFill>
              <a:effectLst>
                <a:outerShdw blurRad="38100" dist="38100" dir="2700000" algn="tl">
                  <a:srgbClr val="000000">
                    <a:alpha val="43137"/>
                  </a:srgbClr>
                </a:outerShdw>
              </a:effectLst>
            </a:endParaRPr>
          </a:p>
        </p:txBody>
      </p:sp>
      <p:sp>
        <p:nvSpPr>
          <p:cNvPr id="86" name="AutoShape 44"/>
          <p:cNvSpPr>
            <a:spLocks noChangeArrowheads="1"/>
          </p:cNvSpPr>
          <p:nvPr/>
        </p:nvSpPr>
        <p:spPr bwMode="ltGray">
          <a:xfrm>
            <a:off x="3224543" y="3985357"/>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&amp; conception</a:t>
            </a:r>
            <a:endParaRPr lang="fr-FR" sz="2400" b="1" dirty="0">
              <a:solidFill>
                <a:schemeClr val="bg1"/>
              </a:solidFill>
            </a:endParaRPr>
          </a:p>
        </p:txBody>
      </p:sp>
      <p:grpSp>
        <p:nvGrpSpPr>
          <p:cNvPr id="5" name="Group 45"/>
          <p:cNvGrpSpPr>
            <a:grpSpLocks/>
          </p:cNvGrpSpPr>
          <p:nvPr/>
        </p:nvGrpSpPr>
        <p:grpSpPr bwMode="auto">
          <a:xfrm>
            <a:off x="2714615" y="4058865"/>
            <a:ext cx="501650" cy="501650"/>
            <a:chOff x="1583" y="1494"/>
            <a:chExt cx="526" cy="526"/>
          </a:xfrm>
        </p:grpSpPr>
        <p:sp>
          <p:nvSpPr>
            <p:cNvPr id="88" name="Oval 4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29" name="Oval 4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0" name="Oval 4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1" name="Oval 4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2" name="Oval 5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133" name="Text Box 51"/>
          <p:cNvSpPr txBox="1">
            <a:spLocks noChangeArrowheads="1"/>
          </p:cNvSpPr>
          <p:nvPr/>
        </p:nvSpPr>
        <p:spPr bwMode="auto">
          <a:xfrm>
            <a:off x="2790784" y="4128020"/>
            <a:ext cx="301686"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sp>
        <p:nvSpPr>
          <p:cNvPr id="134" name="AutoShape 11"/>
          <p:cNvSpPr>
            <a:spLocks noChangeArrowheads="1"/>
          </p:cNvSpPr>
          <p:nvPr/>
        </p:nvSpPr>
        <p:spPr bwMode="ltGray">
          <a:xfrm>
            <a:off x="3164001" y="2090837"/>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Spécification des besoins</a:t>
            </a:r>
            <a:endParaRPr lang="fr-FR" sz="2400" dirty="0" smtClean="0">
              <a:solidFill>
                <a:schemeClr val="bg1"/>
              </a:solidFill>
              <a:effectLst>
                <a:outerShdw blurRad="38100" dist="38100" dir="2700000" algn="tl">
                  <a:srgbClr val="000000">
                    <a:alpha val="43137"/>
                  </a:srgbClr>
                </a:outerShdw>
              </a:effectLst>
            </a:endParaRPr>
          </a:p>
        </p:txBody>
      </p:sp>
      <p:sp>
        <p:nvSpPr>
          <p:cNvPr id="135" name="Text Box 32"/>
          <p:cNvSpPr txBox="1">
            <a:spLocks noChangeArrowheads="1"/>
          </p:cNvSpPr>
          <p:nvPr/>
        </p:nvSpPr>
        <p:spPr bwMode="auto">
          <a:xfrm>
            <a:off x="2745046" y="2233383"/>
            <a:ext cx="311150" cy="366712"/>
          </a:xfrm>
          <a:prstGeom prst="rect">
            <a:avLst/>
          </a:prstGeom>
          <a:noFill/>
          <a:ln w="9525" algn="ctr">
            <a:noFill/>
            <a:miter lim="800000"/>
            <a:headEnd/>
            <a:tailEnd/>
          </a:ln>
        </p:spPr>
        <p:txBody>
          <a:bodyPr wrap="non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2</a:t>
            </a:r>
            <a:endParaRPr lang="en-US" dirty="0">
              <a:solidFill>
                <a:srgbClr val="000000"/>
              </a:solidFill>
              <a:effectLst>
                <a:outerShdw blurRad="38100" dist="38100" dir="2700000" algn="tl">
                  <a:srgbClr val="000000">
                    <a:alpha val="43137"/>
                  </a:srgbClr>
                </a:outerShdw>
              </a:effectLst>
            </a:endParaRPr>
          </a:p>
        </p:txBody>
      </p:sp>
      <p:sp>
        <p:nvSpPr>
          <p:cNvPr id="58" name="Rectangle 2"/>
          <p:cNvSpPr txBox="1">
            <a:spLocks noChangeArrowheads="1"/>
          </p:cNvSpPr>
          <p:nvPr/>
        </p:nvSpPr>
        <p:spPr bwMode="white">
          <a:xfrm>
            <a:off x="742120" y="3214546"/>
            <a:ext cx="2262550" cy="563562"/>
          </a:xfrm>
          <a:prstGeom prst="rect">
            <a:avLst/>
          </a:prstGeom>
          <a:effectLst/>
        </p:spPr>
        <p:txBody>
          <a:bodyPr vert="horz" lIns="95782" tIns="47891" rIns="95782" bIns="47891" rtlCol="0" anchor="b">
            <a:normAutofit fontScale="775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b="1" dirty="0" smtClean="0">
                <a:solidFill>
                  <a:srgbClr val="203C5A"/>
                </a:solidFill>
              </a:rPr>
              <a:t>Plan</a:t>
            </a:r>
          </a:p>
        </p:txBody>
      </p:sp>
      <p:sp>
        <p:nvSpPr>
          <p:cNvPr id="59" name="AutoShape 4"/>
          <p:cNvSpPr>
            <a:spLocks noChangeArrowheads="1"/>
          </p:cNvSpPr>
          <p:nvPr/>
        </p:nvSpPr>
        <p:spPr bwMode="ltGray">
          <a:xfrm>
            <a:off x="3282012" y="3053286"/>
            <a:ext cx="6117482"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fonctionnelle</a:t>
            </a:r>
            <a:endParaRPr lang="fr-FR" sz="2400" b="1" dirty="0">
              <a:solidFill>
                <a:schemeClr val="bg1"/>
              </a:solidFill>
            </a:endParaRPr>
          </a:p>
        </p:txBody>
      </p:sp>
      <p:sp>
        <p:nvSpPr>
          <p:cNvPr id="89" name="Text Box 51"/>
          <p:cNvSpPr txBox="1">
            <a:spLocks noChangeArrowheads="1"/>
          </p:cNvSpPr>
          <p:nvPr/>
        </p:nvSpPr>
        <p:spPr bwMode="auto">
          <a:xfrm>
            <a:off x="2912451" y="3029880"/>
            <a:ext cx="312907"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grpSp>
        <p:nvGrpSpPr>
          <p:cNvPr id="6" name="Group 5"/>
          <p:cNvGrpSpPr>
            <a:grpSpLocks/>
          </p:cNvGrpSpPr>
          <p:nvPr/>
        </p:nvGrpSpPr>
        <p:grpSpPr bwMode="auto">
          <a:xfrm>
            <a:off x="2779467" y="3103005"/>
            <a:ext cx="500063" cy="501650"/>
            <a:chOff x="1583" y="1494"/>
            <a:chExt cx="526" cy="526"/>
          </a:xfrm>
        </p:grpSpPr>
        <p:sp>
          <p:nvSpPr>
            <p:cNvPr id="91"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2"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3"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4"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5"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r>
                <a:rPr lang="fr-FR" dirty="0"/>
                <a:t>3</a:t>
              </a:r>
              <a:endParaRPr lang="fr-FR" sz="1800" b="0" i="0" dirty="0"/>
            </a:p>
          </p:txBody>
        </p:sp>
      </p:grpSp>
      <p:sp>
        <p:nvSpPr>
          <p:cNvPr id="96" name="Espace réservé du numéro de diapositive 60"/>
          <p:cNvSpPr>
            <a:spLocks noGrp="1"/>
          </p:cNvSpPr>
          <p:nvPr>
            <p:ph type="sldNum" sz="quarter" idx="12"/>
          </p:nvPr>
        </p:nvSpPr>
        <p:spPr>
          <a:xfrm>
            <a:off x="9621166" y="6374732"/>
            <a:ext cx="2438400" cy="365125"/>
          </a:xfrm>
        </p:spPr>
        <p:txBody>
          <a:bodyPr/>
          <a:lstStyle/>
          <a:p>
            <a:fld id="{BF4A28E8-094C-C143-8659-A24A62521A25}" type="slidenum">
              <a:rPr lang="fr-FR" sz="1800" b="1" smtClean="0">
                <a:solidFill>
                  <a:schemeClr val="tx1">
                    <a:lumMod val="95000"/>
                    <a:lumOff val="5000"/>
                  </a:schemeClr>
                </a:solidFill>
              </a:rPr>
              <a:pPr/>
              <a:t>24</a:t>
            </a:fld>
            <a:endParaRPr lang="fr-FR" sz="1800" b="1" dirty="0">
              <a:solidFill>
                <a:schemeClr val="tx1">
                  <a:lumMod val="95000"/>
                  <a:lumOff val="5000"/>
                </a:schemeClr>
              </a:solidFill>
            </a:endParaRPr>
          </a:p>
        </p:txBody>
      </p:sp>
      <p:sp>
        <p:nvSpPr>
          <p:cNvPr id="46" name="AutoShape 44"/>
          <p:cNvSpPr>
            <a:spLocks noChangeArrowheads="1"/>
          </p:cNvSpPr>
          <p:nvPr/>
        </p:nvSpPr>
        <p:spPr bwMode="ltGray">
          <a:xfrm>
            <a:off x="2214893" y="5623657"/>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en-US" sz="2400" b="1" dirty="0" smtClean="0">
                <a:solidFill>
                  <a:schemeClr val="bg1"/>
                </a:solidFill>
              </a:rPr>
              <a:t>Conclusion &amp; </a:t>
            </a:r>
            <a:r>
              <a:rPr lang="fr-FR" sz="2400" b="1" dirty="0" smtClean="0">
                <a:solidFill>
                  <a:schemeClr val="bg1"/>
                </a:solidFill>
              </a:rPr>
              <a:t>perspectives</a:t>
            </a:r>
          </a:p>
        </p:txBody>
      </p:sp>
      <p:grpSp>
        <p:nvGrpSpPr>
          <p:cNvPr id="52" name="Group 45"/>
          <p:cNvGrpSpPr>
            <a:grpSpLocks/>
          </p:cNvGrpSpPr>
          <p:nvPr/>
        </p:nvGrpSpPr>
        <p:grpSpPr bwMode="auto">
          <a:xfrm>
            <a:off x="1704965" y="5697165"/>
            <a:ext cx="501650" cy="501650"/>
            <a:chOff x="1583" y="1494"/>
            <a:chExt cx="526" cy="526"/>
          </a:xfrm>
        </p:grpSpPr>
        <p:sp>
          <p:nvSpPr>
            <p:cNvPr id="60" name="Oval 4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1" name="Oval 4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2" name="Oval 4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3" name="Oval 4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4" name="Oval 5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65" name="Text Box 51"/>
          <p:cNvSpPr txBox="1">
            <a:spLocks noChangeArrowheads="1"/>
          </p:cNvSpPr>
          <p:nvPr/>
        </p:nvSpPr>
        <p:spPr bwMode="auto">
          <a:xfrm>
            <a:off x="1781134" y="5766320"/>
            <a:ext cx="301686" cy="369332"/>
          </a:xfrm>
          <a:prstGeom prst="rect">
            <a:avLst/>
          </a:prstGeom>
          <a:noFill/>
          <a:ln w="9525" algn="ctr">
            <a:noFill/>
            <a:miter lim="800000"/>
            <a:headEnd/>
            <a:tailEnd/>
          </a:ln>
        </p:spPr>
        <p:txBody>
          <a:bodyPr wrap="non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6</a:t>
            </a:r>
            <a:endParaRPr lang="en-US" sz="1800" i="0" dirty="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60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25</a:t>
            </a:fld>
            <a:endParaRPr lang="fr-FR" sz="1800" b="1" dirty="0">
              <a:solidFill>
                <a:schemeClr val="tx1">
                  <a:lumMod val="95000"/>
                  <a:lumOff val="5000"/>
                </a:schemeClr>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t>Environnement de travail </a:t>
            </a:r>
            <a:r>
              <a:rPr lang="fr-FR" sz="1400" dirty="0" smtClean="0">
                <a:solidFill>
                  <a:schemeClr val="bg1">
                    <a:lumMod val="85000"/>
                  </a:schemeClr>
                </a:solidFill>
              </a:rPr>
              <a:t>|l’implémentation</a:t>
            </a:r>
            <a:endParaRPr lang="fr-FR" sz="1400" dirty="0">
              <a:solidFill>
                <a:schemeClr val="bg1">
                  <a:lumMod val="85000"/>
                </a:schemeClr>
              </a:solidFill>
            </a:endParaRPr>
          </a:p>
          <a:p>
            <a:r>
              <a:rPr lang="fr-FR" sz="1400" dirty="0" smtClean="0"/>
              <a:t> </a:t>
            </a:r>
            <a:endParaRPr lang="fr-FR" sz="1400" dirty="0"/>
          </a:p>
        </p:txBody>
      </p:sp>
      <p:sp>
        <p:nvSpPr>
          <p:cNvPr id="18" name="Triangle isocèle 17"/>
          <p:cNvSpPr/>
          <p:nvPr/>
        </p:nvSpPr>
        <p:spPr>
          <a:xfrm>
            <a:off x="6019978" y="938425"/>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22" name="Tableau 21"/>
          <p:cNvGraphicFramePr>
            <a:graphicFrameLocks noGrp="1"/>
          </p:cNvGraphicFramePr>
          <p:nvPr>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&amp; conception</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algn="ctr"/>
                      <a:r>
                        <a:rPr lang="fr-FR" sz="1800" b="1" kern="1200" dirty="0" smtClean="0">
                          <a:solidFill>
                            <a:schemeClr val="bg1"/>
                          </a:solidFill>
                          <a:latin typeface="+mn-lt"/>
                          <a:ea typeface="+mn-ea"/>
                          <a:cs typeface="+mn-cs"/>
                        </a:rPr>
                        <a:t>Réalisation</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27" name="Oval 3"/>
          <p:cNvSpPr>
            <a:spLocks noChangeArrowheads="1"/>
          </p:cNvSpPr>
          <p:nvPr/>
        </p:nvSpPr>
        <p:spPr bwMode="gray">
          <a:xfrm>
            <a:off x="4048506" y="2156015"/>
            <a:ext cx="2880000" cy="2880000"/>
          </a:xfrm>
          <a:prstGeom prst="ellipse">
            <a:avLst/>
          </a:prstGeom>
          <a:noFill/>
          <a:ln w="6350" algn="ctr">
            <a:solidFill>
              <a:srgbClr val="000000"/>
            </a:solidFill>
            <a:prstDash val="dash"/>
            <a:round/>
            <a:headEnd/>
            <a:tailEnd/>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dirty="0"/>
          </a:p>
        </p:txBody>
      </p:sp>
      <p:sp>
        <p:nvSpPr>
          <p:cNvPr id="28" name="ZoneTexte 4"/>
          <p:cNvSpPr txBox="1"/>
          <p:nvPr/>
        </p:nvSpPr>
        <p:spPr>
          <a:xfrm>
            <a:off x="6622739" y="1938350"/>
            <a:ext cx="2744341" cy="646331"/>
          </a:xfrm>
          <a:prstGeom prst="rect">
            <a:avLst/>
          </a:prstGeom>
          <a:noFill/>
        </p:spPr>
        <p:txBody>
          <a:bodyPr wrap="none" rtlCol="0">
            <a:spAutoFit/>
          </a:bodyPr>
          <a:lstStyle/>
          <a:p>
            <a:pPr lvl="0"/>
            <a:r>
              <a:rPr lang="fr-FR" dirty="0"/>
              <a:t>Processeur Intel i5 2.5 GHz.</a:t>
            </a:r>
          </a:p>
          <a:p>
            <a:endParaRPr lang="fr-FR" dirty="0"/>
          </a:p>
        </p:txBody>
      </p:sp>
      <p:sp>
        <p:nvSpPr>
          <p:cNvPr id="29" name="ZoneTexte 5"/>
          <p:cNvSpPr txBox="1"/>
          <p:nvPr/>
        </p:nvSpPr>
        <p:spPr>
          <a:xfrm>
            <a:off x="7132886" y="3098916"/>
            <a:ext cx="2333844" cy="369332"/>
          </a:xfrm>
          <a:prstGeom prst="rect">
            <a:avLst/>
          </a:prstGeom>
          <a:noFill/>
        </p:spPr>
        <p:txBody>
          <a:bodyPr wrap="none" rtlCol="0">
            <a:spAutoFit/>
          </a:bodyPr>
          <a:lstStyle/>
          <a:p>
            <a:pPr lvl="0"/>
            <a:r>
              <a:rPr lang="fr-FR" dirty="0"/>
              <a:t>4 GØ de mémoire vive.</a:t>
            </a:r>
          </a:p>
        </p:txBody>
      </p:sp>
      <p:sp>
        <p:nvSpPr>
          <p:cNvPr id="31" name="ZoneTexte 8"/>
          <p:cNvSpPr txBox="1"/>
          <p:nvPr/>
        </p:nvSpPr>
        <p:spPr>
          <a:xfrm>
            <a:off x="6848799" y="4296773"/>
            <a:ext cx="4572888" cy="369332"/>
          </a:xfrm>
          <a:prstGeom prst="rect">
            <a:avLst/>
          </a:prstGeom>
          <a:noFill/>
        </p:spPr>
        <p:txBody>
          <a:bodyPr wrap="square" rtlCol="0">
            <a:spAutoFit/>
          </a:bodyPr>
          <a:lstStyle/>
          <a:p>
            <a:pPr lvl="0"/>
            <a:r>
              <a:rPr lang="fr-FR" dirty="0"/>
              <a:t>Système d’exploitation Microsoft Windows </a:t>
            </a:r>
            <a:r>
              <a:rPr lang="fr-FR" dirty="0" smtClean="0"/>
              <a:t>10.</a:t>
            </a:r>
            <a:endParaRPr lang="fr-FR" dirty="0"/>
          </a:p>
        </p:txBody>
      </p:sp>
      <p:pic>
        <p:nvPicPr>
          <p:cNvPr id="33"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3141" y="2012433"/>
            <a:ext cx="405080" cy="405080"/>
          </a:xfrm>
          <a:prstGeom prst="rect">
            <a:avLst/>
          </a:prstGeom>
        </p:spPr>
      </p:pic>
      <p:pic>
        <p:nvPicPr>
          <p:cNvPr id="34" name="Imag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0626" y="3080918"/>
            <a:ext cx="405080" cy="405080"/>
          </a:xfrm>
          <a:prstGeom prst="rect">
            <a:avLst/>
          </a:prstGeom>
        </p:spPr>
      </p:pic>
      <p:pic>
        <p:nvPicPr>
          <p:cNvPr id="36" name="Imag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3718" y="4296773"/>
            <a:ext cx="405080" cy="405080"/>
          </a:xfrm>
          <a:prstGeom prst="rect">
            <a:avLst/>
          </a:prstGeom>
        </p:spPr>
      </p:pic>
      <p:pic>
        <p:nvPicPr>
          <p:cNvPr id="38" name="Image 2"/>
          <p:cNvPicPr>
            <a:picLocks noChangeAspect="1"/>
          </p:cNvPicPr>
          <p:nvPr/>
        </p:nvPicPr>
        <p:blipFill>
          <a:blip r:embed="rId5"/>
          <a:stretch>
            <a:fillRect/>
          </a:stretch>
        </p:blipFill>
        <p:spPr>
          <a:xfrm>
            <a:off x="4263692" y="2238659"/>
            <a:ext cx="2699474" cy="2830286"/>
          </a:xfrm>
          <a:prstGeom prst="ellipse">
            <a:avLst/>
          </a:prstGeom>
          <a:ln>
            <a:noFill/>
          </a:ln>
          <a:effectLst>
            <a:softEdge rad="112500"/>
          </a:effectLst>
        </p:spPr>
      </p:pic>
      <p:sp>
        <p:nvSpPr>
          <p:cNvPr id="2" name="Rectangle 1"/>
          <p:cNvSpPr/>
          <p:nvPr/>
        </p:nvSpPr>
        <p:spPr>
          <a:xfrm>
            <a:off x="4749317" y="1016528"/>
            <a:ext cx="2693366" cy="417422"/>
          </a:xfrm>
          <a:prstGeom prst="rect">
            <a:avLst/>
          </a:prstGeom>
        </p:spPr>
        <p:txBody>
          <a:bodyPr wrap="none">
            <a:spAutoFit/>
          </a:bodyPr>
          <a:lstStyle/>
          <a:p>
            <a:pPr lvl="1" algn="just">
              <a:lnSpc>
                <a:spcPct val="150000"/>
              </a:lnSpc>
              <a:spcBef>
                <a:spcPts val="1000"/>
              </a:spcBef>
              <a:spcAft>
                <a:spcPts val="0"/>
              </a:spcAft>
            </a:pPr>
            <a:r>
              <a:rPr lang="fr-FR"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Environnement matériel </a:t>
            </a:r>
            <a:endParaRPr lang="fr-FR"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80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8" presetClass="emph" presetSubtype="0" fill="hold" grpId="0" nodeType="withEffect">
                                  <p:stCondLst>
                                    <p:cond delay="0"/>
                                  </p:stCondLst>
                                  <p:childTnLst>
                                    <p:animRot by="21600000">
                                      <p:cBhvr>
                                        <p:cTn id="36" dur="35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p:bldP spid="29"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26</a:t>
            </a:fld>
            <a:endParaRPr lang="fr-FR" sz="1800" b="1" dirty="0">
              <a:solidFill>
                <a:schemeClr val="tx1">
                  <a:lumMod val="95000"/>
                  <a:lumOff val="5000"/>
                </a:schemeClr>
              </a:solidFill>
            </a:endParaRPr>
          </a:p>
        </p:txBody>
      </p:sp>
      <p:sp>
        <p:nvSpPr>
          <p:cNvPr id="2" name="ZoneTexte 1"/>
          <p:cNvSpPr txBox="1"/>
          <p:nvPr/>
        </p:nvSpPr>
        <p:spPr>
          <a:xfrm>
            <a:off x="6234070" y="4348273"/>
            <a:ext cx="1603709" cy="400110"/>
          </a:xfrm>
          <a:prstGeom prst="rect">
            <a:avLst/>
          </a:prstGeom>
          <a:noFill/>
        </p:spPr>
        <p:txBody>
          <a:bodyPr wrap="none" rtlCol="0">
            <a:spAutoFit/>
          </a:bodyPr>
          <a:lstStyle/>
          <a:p>
            <a:r>
              <a:rPr lang="fr-FR" sz="2000" dirty="0" err="1" smtClean="0">
                <a:solidFill>
                  <a:srgbClr val="2F487B"/>
                </a:solidFill>
              </a:rPr>
              <a:t>Rationel</a:t>
            </a:r>
            <a:r>
              <a:rPr lang="fr-FR" sz="2000" dirty="0" smtClean="0">
                <a:solidFill>
                  <a:srgbClr val="2F487B"/>
                </a:solidFill>
              </a:rPr>
              <a:t> Rose</a:t>
            </a:r>
            <a:endParaRPr lang="fr-FR" sz="2000" dirty="0">
              <a:solidFill>
                <a:srgbClr val="2F487B"/>
              </a:solidFill>
            </a:endParaRPr>
          </a:p>
        </p:txBody>
      </p:sp>
      <p:sp>
        <p:nvSpPr>
          <p:cNvPr id="14" name="ZoneTexte 13"/>
          <p:cNvSpPr txBox="1"/>
          <p:nvPr/>
        </p:nvSpPr>
        <p:spPr>
          <a:xfrm>
            <a:off x="8514109" y="5030817"/>
            <a:ext cx="1219308" cy="400110"/>
          </a:xfrm>
          <a:prstGeom prst="rect">
            <a:avLst/>
          </a:prstGeom>
          <a:noFill/>
        </p:spPr>
        <p:txBody>
          <a:bodyPr wrap="none" rtlCol="0">
            <a:spAutoFit/>
          </a:bodyPr>
          <a:lstStyle/>
          <a:p>
            <a:r>
              <a:rPr lang="fr-FR" sz="2000" dirty="0" err="1" smtClean="0">
                <a:solidFill>
                  <a:srgbClr val="2F487B"/>
                </a:solidFill>
              </a:rPr>
              <a:t>PhpStorm</a:t>
            </a:r>
            <a:endParaRPr lang="fr-FR" sz="2000" dirty="0">
              <a:solidFill>
                <a:srgbClr val="2F487B"/>
              </a:solidFill>
            </a:endParaRPr>
          </a:p>
        </p:txBody>
      </p:sp>
      <p:sp>
        <p:nvSpPr>
          <p:cNvPr id="15" name="ZoneTexte 14"/>
          <p:cNvSpPr txBox="1"/>
          <p:nvPr/>
        </p:nvSpPr>
        <p:spPr>
          <a:xfrm>
            <a:off x="1532655" y="3116971"/>
            <a:ext cx="1628972" cy="400110"/>
          </a:xfrm>
          <a:prstGeom prst="rect">
            <a:avLst/>
          </a:prstGeom>
          <a:noFill/>
        </p:spPr>
        <p:txBody>
          <a:bodyPr wrap="none" rtlCol="0">
            <a:spAutoFit/>
          </a:bodyPr>
          <a:lstStyle/>
          <a:p>
            <a:pPr algn="ctr"/>
            <a:r>
              <a:rPr lang="fr-FR" sz="2000" dirty="0" err="1" smtClean="0">
                <a:solidFill>
                  <a:srgbClr val="2F487B"/>
                </a:solidFill>
              </a:rPr>
              <a:t>PHPMyAdmin</a:t>
            </a:r>
            <a:endParaRPr lang="fr-FR" sz="2000" dirty="0">
              <a:solidFill>
                <a:srgbClr val="2F487B"/>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t>Environnement de travail </a:t>
            </a:r>
            <a:r>
              <a:rPr lang="fr-FR" sz="1400" dirty="0" smtClean="0">
                <a:solidFill>
                  <a:schemeClr val="bg1">
                    <a:lumMod val="85000"/>
                  </a:schemeClr>
                </a:solidFill>
              </a:rPr>
              <a:t>|l’implémentation</a:t>
            </a:r>
            <a:endParaRPr lang="fr-FR" sz="1400" dirty="0">
              <a:solidFill>
                <a:schemeClr val="bg1">
                  <a:lumMod val="85000"/>
                </a:schemeClr>
              </a:solidFill>
            </a:endParaRPr>
          </a:p>
          <a:p>
            <a:r>
              <a:rPr lang="fr-FR" sz="1400" dirty="0" smtClean="0"/>
              <a:t> </a:t>
            </a:r>
            <a:endParaRPr lang="fr-FR" sz="1400" dirty="0"/>
          </a:p>
        </p:txBody>
      </p:sp>
      <p:sp>
        <p:nvSpPr>
          <p:cNvPr id="18" name="Triangle isocèle 17"/>
          <p:cNvSpPr/>
          <p:nvPr/>
        </p:nvSpPr>
        <p:spPr>
          <a:xfrm>
            <a:off x="6019978" y="938425"/>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10341034" y="6111758"/>
            <a:ext cx="1285884" cy="400110"/>
          </a:xfrm>
          <a:prstGeom prst="rect">
            <a:avLst/>
          </a:prstGeom>
          <a:noFill/>
        </p:spPr>
        <p:txBody>
          <a:bodyPr wrap="square" rtlCol="0">
            <a:spAutoFit/>
          </a:bodyPr>
          <a:lstStyle/>
          <a:p>
            <a:r>
              <a:rPr lang="fr-FR" sz="2000" dirty="0" smtClean="0">
                <a:solidFill>
                  <a:srgbClr val="2F487B"/>
                </a:solidFill>
              </a:rPr>
              <a:t>Sublime</a:t>
            </a:r>
            <a:endParaRPr lang="fr-FR" sz="2000" dirty="0">
              <a:solidFill>
                <a:srgbClr val="2F487B"/>
              </a:solidFill>
            </a:endParaRPr>
          </a:p>
        </p:txBody>
      </p:sp>
      <p:graphicFrame>
        <p:nvGraphicFramePr>
          <p:cNvPr id="22" name="Tableau 21"/>
          <p:cNvGraphicFramePr>
            <a:graphicFrameLocks noGrp="1"/>
          </p:cNvGraphicFramePr>
          <p:nvPr>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&amp; conception</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algn="ctr"/>
                      <a:r>
                        <a:rPr lang="fr-FR" sz="1800" b="1" kern="1200" dirty="0" smtClean="0">
                          <a:solidFill>
                            <a:schemeClr val="bg1"/>
                          </a:solidFill>
                          <a:latin typeface="+mn-lt"/>
                          <a:ea typeface="+mn-ea"/>
                          <a:cs typeface="+mn-cs"/>
                        </a:rPr>
                        <a:t>Réalisation</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4" name="Rectangle 3"/>
          <p:cNvSpPr/>
          <p:nvPr/>
        </p:nvSpPr>
        <p:spPr>
          <a:xfrm>
            <a:off x="4679162" y="1000387"/>
            <a:ext cx="2681632" cy="417422"/>
          </a:xfrm>
          <a:prstGeom prst="rect">
            <a:avLst/>
          </a:prstGeom>
        </p:spPr>
        <p:txBody>
          <a:bodyPr wrap="none">
            <a:spAutoFit/>
          </a:bodyPr>
          <a:lstStyle/>
          <a:p>
            <a:pPr lvl="1" algn="just">
              <a:lnSpc>
                <a:spcPct val="150000"/>
              </a:lnSpc>
              <a:spcBef>
                <a:spcPts val="1000"/>
              </a:spcBef>
              <a:spcAft>
                <a:spcPts val="0"/>
              </a:spcAft>
            </a:pPr>
            <a:r>
              <a:rPr lang="fr-FR"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Environnement logiciel</a:t>
            </a:r>
            <a:endParaRPr lang="fr-FR"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3" name="Image 41" descr="téléchargement (3).jpg"/>
          <p:cNvPicPr/>
          <p:nvPr/>
        </p:nvPicPr>
        <p:blipFill>
          <a:blip r:embed="rId4" cstate="print"/>
          <a:stretch>
            <a:fillRect/>
          </a:stretch>
        </p:blipFill>
        <p:spPr>
          <a:xfrm>
            <a:off x="1496291" y="2061556"/>
            <a:ext cx="1340434" cy="1090075"/>
          </a:xfrm>
          <a:prstGeom prst="rect">
            <a:avLst/>
          </a:prstGeom>
        </p:spPr>
      </p:pic>
      <p:pic>
        <p:nvPicPr>
          <p:cNvPr id="24" name="Image 1" descr="XAMPP">
            <a:hlinkClick r:id="rId5" tgtFrame="&quot;_blank&quot;"/>
          </p:cNvPr>
          <p:cNvPicPr/>
          <p:nvPr/>
        </p:nvPicPr>
        <p:blipFill>
          <a:blip r:embed="rId6" cstate="print"/>
          <a:srcRect/>
          <a:stretch>
            <a:fillRect/>
          </a:stretch>
        </p:blipFill>
        <p:spPr bwMode="auto">
          <a:xfrm>
            <a:off x="4036864" y="2815278"/>
            <a:ext cx="1363876" cy="973098"/>
          </a:xfrm>
          <a:prstGeom prst="rect">
            <a:avLst/>
          </a:prstGeom>
          <a:noFill/>
          <a:ln w="9525">
            <a:noFill/>
            <a:miter lim="800000"/>
            <a:headEnd/>
            <a:tailEnd/>
          </a:ln>
        </p:spPr>
      </p:pic>
      <p:sp>
        <p:nvSpPr>
          <p:cNvPr id="25" name="ZoneTexte 1"/>
          <p:cNvSpPr txBox="1"/>
          <p:nvPr/>
        </p:nvSpPr>
        <p:spPr>
          <a:xfrm>
            <a:off x="4254265" y="3835661"/>
            <a:ext cx="952505" cy="400110"/>
          </a:xfrm>
          <a:prstGeom prst="rect">
            <a:avLst/>
          </a:prstGeom>
          <a:noFill/>
        </p:spPr>
        <p:txBody>
          <a:bodyPr wrap="none" rtlCol="0">
            <a:spAutoFit/>
          </a:bodyPr>
          <a:lstStyle/>
          <a:p>
            <a:r>
              <a:rPr lang="fr-FR" sz="2000" dirty="0" smtClean="0">
                <a:solidFill>
                  <a:srgbClr val="2F487B"/>
                </a:solidFill>
              </a:rPr>
              <a:t>XAMPP</a:t>
            </a:r>
            <a:endParaRPr lang="fr-FR" sz="2000" dirty="0">
              <a:solidFill>
                <a:srgbClr val="2F487B"/>
              </a:solidFill>
            </a:endParaRPr>
          </a:p>
        </p:txBody>
      </p:sp>
      <p:pic>
        <p:nvPicPr>
          <p:cNvPr id="26" name="Image 24" descr="images.png"/>
          <p:cNvPicPr/>
          <p:nvPr/>
        </p:nvPicPr>
        <p:blipFill>
          <a:blip r:embed="rId7" cstate="print"/>
          <a:stretch>
            <a:fillRect/>
          </a:stretch>
        </p:blipFill>
        <p:spPr>
          <a:xfrm>
            <a:off x="6316280" y="3374967"/>
            <a:ext cx="1397931" cy="973306"/>
          </a:xfrm>
          <a:prstGeom prst="rect">
            <a:avLst/>
          </a:prstGeom>
        </p:spPr>
      </p:pic>
      <p:pic>
        <p:nvPicPr>
          <p:cNvPr id="27" name="Image 3" descr="C:\Users\GMI\Desktop\PFE_TAHENI\logo.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03307" y="4173396"/>
            <a:ext cx="1440911" cy="934051"/>
          </a:xfrm>
          <a:prstGeom prst="rect">
            <a:avLst/>
          </a:prstGeom>
          <a:noFill/>
          <a:ln w="9525">
            <a:noFill/>
            <a:miter lim="800000"/>
            <a:headEnd/>
            <a:tailEnd/>
          </a:ln>
        </p:spPr>
      </p:pic>
      <p:pic>
        <p:nvPicPr>
          <p:cNvPr id="29" name="Picture 28"/>
          <p:cNvPicPr/>
          <p:nvPr/>
        </p:nvPicPr>
        <p:blipFill>
          <a:blip r:embed="rId9" cstate="print">
            <a:extLst>
              <a:ext uri="{28A0092B-C50C-407E-A947-70E740481C1C}">
                <a14:useLocalDpi xmlns:a14="http://schemas.microsoft.com/office/drawing/2010/main" val="0"/>
              </a:ext>
            </a:extLst>
          </a:blip>
          <a:stretch>
            <a:fillRect/>
          </a:stretch>
        </p:blipFill>
        <p:spPr>
          <a:xfrm>
            <a:off x="10146697" y="5286895"/>
            <a:ext cx="1333310" cy="865753"/>
          </a:xfrm>
          <a:prstGeom prst="rect">
            <a:avLst/>
          </a:prstGeom>
        </p:spPr>
      </p:pic>
    </p:spTree>
    <p:custDataLst>
      <p:tags r:id="rId1"/>
    </p:custDataLst>
    <p:extLst>
      <p:ext uri="{BB962C8B-B14F-4D97-AF65-F5344CB8AC3E}">
        <p14:creationId xmlns:p14="http://schemas.microsoft.com/office/powerpoint/2010/main" val="2872928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21"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8"/>
          <p:cNvGrpSpPr/>
          <p:nvPr/>
        </p:nvGrpSpPr>
        <p:grpSpPr>
          <a:xfrm>
            <a:off x="475407" y="1515219"/>
            <a:ext cx="1793744" cy="1394239"/>
            <a:chOff x="1080075" y="608892"/>
            <a:chExt cx="1793744" cy="1394239"/>
          </a:xfrm>
        </p:grpSpPr>
        <p:pic>
          <p:nvPicPr>
            <p:cNvPr id="5"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8488" y="608892"/>
              <a:ext cx="1435331" cy="1076498"/>
            </a:xfrm>
            <a:prstGeom prst="rect">
              <a:avLst/>
            </a:prstGeom>
          </p:spPr>
        </p:pic>
        <p:sp>
          <p:nvSpPr>
            <p:cNvPr id="6" name="ZoneTexte 10"/>
            <p:cNvSpPr txBox="1"/>
            <p:nvPr/>
          </p:nvSpPr>
          <p:spPr>
            <a:xfrm>
              <a:off x="1575664" y="1664577"/>
              <a:ext cx="1207254"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t>Browser</a:t>
              </a:r>
              <a:endParaRPr lang="fr-FR" sz="1600" dirty="0"/>
            </a:p>
          </p:txBody>
        </p:sp>
        <p:pic>
          <p:nvPicPr>
            <p:cNvPr id="7" name="Imag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075" y="992692"/>
              <a:ext cx="687066" cy="692698"/>
            </a:xfrm>
            <a:prstGeom prst="rect">
              <a:avLst/>
            </a:prstGeom>
          </p:spPr>
        </p:pic>
      </p:grpSp>
      <p:grpSp>
        <p:nvGrpSpPr>
          <p:cNvPr id="9" name="Groupe 60"/>
          <p:cNvGrpSpPr/>
          <p:nvPr/>
        </p:nvGrpSpPr>
        <p:grpSpPr>
          <a:xfrm>
            <a:off x="8695661" y="3305231"/>
            <a:ext cx="2809836" cy="1478509"/>
            <a:chOff x="4075703" y="1244179"/>
            <a:chExt cx="2034530" cy="1032524"/>
          </a:xfrm>
        </p:grpSpPr>
        <p:pic>
          <p:nvPicPr>
            <p:cNvPr id="10"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5703" y="1244179"/>
              <a:ext cx="1032524" cy="1032524"/>
            </a:xfrm>
            <a:prstGeom prst="rect">
              <a:avLst/>
            </a:prstGeom>
          </p:spPr>
        </p:pic>
        <p:sp>
          <p:nvSpPr>
            <p:cNvPr id="11" name="ZoneTexte 13"/>
            <p:cNvSpPr txBox="1"/>
            <p:nvPr/>
          </p:nvSpPr>
          <p:spPr>
            <a:xfrm>
              <a:off x="5003774" y="1442087"/>
              <a:ext cx="1106459" cy="40838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err="1" smtClean="0"/>
                <a:t>Rest</a:t>
              </a:r>
              <a:r>
                <a:rPr lang="fr-FR" sz="1600" dirty="0" smtClean="0"/>
                <a:t> Server</a:t>
              </a:r>
            </a:p>
            <a:p>
              <a:pPr algn="ctr"/>
              <a:r>
                <a:rPr lang="fr-FR" sz="1600" dirty="0" smtClean="0"/>
                <a:t>Web services</a:t>
              </a:r>
              <a:endParaRPr lang="fr-FR" sz="1600" dirty="0"/>
            </a:p>
          </p:txBody>
        </p:sp>
      </p:grpSp>
      <p:grpSp>
        <p:nvGrpSpPr>
          <p:cNvPr id="19" name="Groupe 54"/>
          <p:cNvGrpSpPr/>
          <p:nvPr/>
        </p:nvGrpSpPr>
        <p:grpSpPr>
          <a:xfrm rot="733665">
            <a:off x="3651523" y="1104947"/>
            <a:ext cx="1326736" cy="693297"/>
            <a:chOff x="2465344" y="1855399"/>
            <a:chExt cx="1069652" cy="688548"/>
          </a:xfrm>
        </p:grpSpPr>
        <p:pic>
          <p:nvPicPr>
            <p:cNvPr id="20"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8251" y="1855399"/>
              <a:ext cx="573724" cy="492196"/>
            </a:xfrm>
            <a:prstGeom prst="rect">
              <a:avLst/>
            </a:prstGeom>
          </p:spPr>
        </p:pic>
        <p:sp>
          <p:nvSpPr>
            <p:cNvPr id="21" name="ZoneTexte 23"/>
            <p:cNvSpPr txBox="1"/>
            <p:nvPr/>
          </p:nvSpPr>
          <p:spPr>
            <a:xfrm>
              <a:off x="2465344" y="2266948"/>
              <a:ext cx="1069652" cy="276999"/>
            </a:xfrm>
            <a:prstGeom prst="rect">
              <a:avLst/>
            </a:prstGeom>
            <a:noFill/>
          </p:spPr>
          <p:txBody>
            <a:bodyPr wrap="square" rtlCol="0">
              <a:spAutoFit/>
            </a:bodyPr>
            <a:lstStyle/>
            <a:p>
              <a:r>
                <a:rPr lang="fr-FR" sz="1200" dirty="0" smtClean="0"/>
                <a:t>HTTP </a:t>
              </a:r>
              <a:r>
                <a:rPr lang="fr-FR" sz="1200" dirty="0" err="1" smtClean="0"/>
                <a:t>Request</a:t>
              </a:r>
              <a:endParaRPr lang="fr-FR" sz="1200" dirty="0"/>
            </a:p>
          </p:txBody>
        </p:sp>
      </p:grpSp>
      <p:grpSp>
        <p:nvGrpSpPr>
          <p:cNvPr id="22" name="Groupe 53"/>
          <p:cNvGrpSpPr/>
          <p:nvPr/>
        </p:nvGrpSpPr>
        <p:grpSpPr>
          <a:xfrm>
            <a:off x="715100" y="4984099"/>
            <a:ext cx="885371" cy="885062"/>
            <a:chOff x="114091" y="2589888"/>
            <a:chExt cx="885371" cy="885062"/>
          </a:xfrm>
        </p:grpSpPr>
        <p:pic>
          <p:nvPicPr>
            <p:cNvPr id="23" name="Imag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8362" y="2589888"/>
              <a:ext cx="696827" cy="696827"/>
            </a:xfrm>
            <a:prstGeom prst="rect">
              <a:avLst/>
            </a:prstGeom>
          </p:spPr>
        </p:pic>
        <p:sp>
          <p:nvSpPr>
            <p:cNvPr id="24" name="ZoneTexte 24"/>
            <p:cNvSpPr txBox="1"/>
            <p:nvPr/>
          </p:nvSpPr>
          <p:spPr>
            <a:xfrm>
              <a:off x="114091" y="3197951"/>
              <a:ext cx="885371" cy="276999"/>
            </a:xfrm>
            <a:prstGeom prst="rect">
              <a:avLst/>
            </a:prstGeom>
            <a:noFill/>
          </p:spPr>
          <p:txBody>
            <a:bodyPr wrap="square" rtlCol="0">
              <a:spAutoFit/>
            </a:bodyPr>
            <a:lstStyle/>
            <a:p>
              <a:r>
                <a:rPr lang="fr-FR" sz="1200" dirty="0" smtClean="0"/>
                <a:t>Page </a:t>
              </a:r>
              <a:r>
                <a:rPr lang="fr-FR" sz="1200" dirty="0" smtClean="0"/>
                <a:t>TML</a:t>
              </a:r>
              <a:endParaRPr lang="fr-FR" sz="1200" dirty="0"/>
            </a:p>
          </p:txBody>
        </p:sp>
      </p:grpSp>
      <p:grpSp>
        <p:nvGrpSpPr>
          <p:cNvPr id="34" name="Groupe 34"/>
          <p:cNvGrpSpPr/>
          <p:nvPr/>
        </p:nvGrpSpPr>
        <p:grpSpPr>
          <a:xfrm>
            <a:off x="1365454" y="5204292"/>
            <a:ext cx="1224792" cy="1522722"/>
            <a:chOff x="626273" y="5648862"/>
            <a:chExt cx="1224792" cy="1522722"/>
          </a:xfrm>
        </p:grpSpPr>
        <p:pic>
          <p:nvPicPr>
            <p:cNvPr id="35" name="Imag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273" y="5648862"/>
              <a:ext cx="1224792" cy="1224792"/>
            </a:xfrm>
            <a:prstGeom prst="rect">
              <a:avLst/>
            </a:prstGeom>
          </p:spPr>
        </p:pic>
        <p:sp>
          <p:nvSpPr>
            <p:cNvPr id="36" name="ZoneTexte 28"/>
            <p:cNvSpPr txBox="1"/>
            <p:nvPr/>
          </p:nvSpPr>
          <p:spPr>
            <a:xfrm>
              <a:off x="626273" y="6833030"/>
              <a:ext cx="1198587"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t>Application</a:t>
              </a:r>
              <a:endParaRPr lang="fr-FR" sz="1600" dirty="0"/>
            </a:p>
          </p:txBody>
        </p:sp>
      </p:grpSp>
      <p:sp>
        <p:nvSpPr>
          <p:cNvPr id="3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t>Environnement de travail </a:t>
            </a:r>
            <a:r>
              <a:rPr lang="fr-FR" sz="1400" dirty="0" smtClean="0">
                <a:solidFill>
                  <a:schemeClr val="bg1">
                    <a:lumMod val="85000"/>
                  </a:schemeClr>
                </a:solidFill>
              </a:rPr>
              <a:t>|l’implémentation</a:t>
            </a:r>
            <a:endParaRPr lang="fr-FR" sz="1400" dirty="0">
              <a:solidFill>
                <a:schemeClr val="bg1">
                  <a:lumMod val="85000"/>
                </a:schemeClr>
              </a:solidFill>
            </a:endParaRPr>
          </a:p>
          <a:p>
            <a:r>
              <a:rPr lang="fr-FR" sz="1400" dirty="0" smtClean="0"/>
              <a:t> </a:t>
            </a:r>
            <a:endParaRPr lang="fr-FR" sz="1400" dirty="0"/>
          </a:p>
        </p:txBody>
      </p:sp>
      <p:sp>
        <p:nvSpPr>
          <p:cNvPr id="38" name="Triangle isocèle 17"/>
          <p:cNvSpPr/>
          <p:nvPr/>
        </p:nvSpPr>
        <p:spPr>
          <a:xfrm>
            <a:off x="6019978" y="938425"/>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40" name="Tableau 21"/>
          <p:cNvGraphicFramePr>
            <a:graphicFrameLocks noGrp="1"/>
          </p:cNvGraphicFramePr>
          <p:nvPr>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&amp; conception</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algn="ctr"/>
                      <a:r>
                        <a:rPr lang="fr-FR" sz="1800" b="1" kern="1200" dirty="0" smtClean="0">
                          <a:solidFill>
                            <a:schemeClr val="bg1"/>
                          </a:solidFill>
                          <a:latin typeface="+mn-lt"/>
                          <a:ea typeface="+mn-ea"/>
                          <a:cs typeface="+mn-cs"/>
                        </a:rPr>
                        <a:t>Réalisation</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41" name="Rectangle 40"/>
          <p:cNvSpPr/>
          <p:nvPr/>
        </p:nvSpPr>
        <p:spPr>
          <a:xfrm>
            <a:off x="4239492" y="1000387"/>
            <a:ext cx="3351018" cy="461665"/>
          </a:xfrm>
          <a:prstGeom prst="rect">
            <a:avLst/>
          </a:prstGeom>
        </p:spPr>
        <p:txBody>
          <a:bodyPr wrap="square">
            <a:spAutoFit/>
          </a:bodyPr>
          <a:lstStyle/>
          <a:p>
            <a:pPr lvl="1" algn="just">
              <a:lnSpc>
                <a:spcPct val="150000"/>
              </a:lnSpc>
              <a:spcBef>
                <a:spcPts val="1000"/>
              </a:spcBef>
            </a:pPr>
            <a:r>
              <a:rPr lang="fr-FR" sz="1600" dirty="0"/>
              <a:t>Architecture du modèle </a:t>
            </a:r>
            <a:r>
              <a:rPr lang="fr-FR" sz="1600" dirty="0" smtClean="0"/>
              <a:t>MVC</a:t>
            </a:r>
            <a:endParaRPr lang="fr-FR" sz="1600" dirty="0"/>
          </a:p>
        </p:txBody>
      </p:sp>
      <p:sp>
        <p:nvSpPr>
          <p:cNvPr id="43" name="Curved Down Arrow 42"/>
          <p:cNvSpPr/>
          <p:nvPr/>
        </p:nvSpPr>
        <p:spPr>
          <a:xfrm rot="733665">
            <a:off x="2299175" y="1556827"/>
            <a:ext cx="6689270" cy="96559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Curved Down Arrow 43"/>
          <p:cNvSpPr/>
          <p:nvPr/>
        </p:nvSpPr>
        <p:spPr>
          <a:xfrm rot="11424324">
            <a:off x="2086364" y="2943666"/>
            <a:ext cx="6558028"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45" name="Groupe 54"/>
          <p:cNvGrpSpPr/>
          <p:nvPr/>
        </p:nvGrpSpPr>
        <p:grpSpPr>
          <a:xfrm rot="373527">
            <a:off x="4862679" y="3491477"/>
            <a:ext cx="1172203" cy="645266"/>
            <a:chOff x="2635473" y="1901735"/>
            <a:chExt cx="904461" cy="804755"/>
          </a:xfrm>
        </p:grpSpPr>
        <p:pic>
          <p:nvPicPr>
            <p:cNvPr id="46"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2396" y="1901735"/>
              <a:ext cx="573724" cy="492196"/>
            </a:xfrm>
            <a:prstGeom prst="rect">
              <a:avLst/>
            </a:prstGeom>
          </p:spPr>
        </p:pic>
        <p:sp>
          <p:nvSpPr>
            <p:cNvPr id="47" name="ZoneTexte 23"/>
            <p:cNvSpPr txBox="1"/>
            <p:nvPr/>
          </p:nvSpPr>
          <p:spPr>
            <a:xfrm>
              <a:off x="2635473" y="2361026"/>
              <a:ext cx="904461" cy="345464"/>
            </a:xfrm>
            <a:prstGeom prst="rect">
              <a:avLst/>
            </a:prstGeom>
            <a:noFill/>
          </p:spPr>
          <p:txBody>
            <a:bodyPr wrap="square" rtlCol="0">
              <a:spAutoFit/>
            </a:bodyPr>
            <a:lstStyle/>
            <a:p>
              <a:r>
                <a:rPr lang="fr-FR" sz="1200" dirty="0" smtClean="0"/>
                <a:t>HTTP </a:t>
              </a:r>
              <a:r>
                <a:rPr lang="fr-FR" sz="1200" dirty="0" err="1" smtClean="0"/>
                <a:t>Reponse</a:t>
              </a:r>
              <a:endParaRPr lang="fr-FR" sz="1200" dirty="0"/>
            </a:p>
          </p:txBody>
        </p:sp>
      </p:grpSp>
      <p:sp>
        <p:nvSpPr>
          <p:cNvPr id="49" name="ZoneTexte 10"/>
          <p:cNvSpPr txBox="1"/>
          <p:nvPr/>
        </p:nvSpPr>
        <p:spPr>
          <a:xfrm rot="20430506">
            <a:off x="4039599" y="2155035"/>
            <a:ext cx="724893"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solidFill>
                  <a:schemeClr val="tx1"/>
                </a:solidFill>
              </a:rPr>
              <a:t>XML</a:t>
            </a:r>
            <a:endParaRPr lang="fr-FR" sz="1600" dirty="0">
              <a:solidFill>
                <a:schemeClr val="tx1"/>
              </a:solidFill>
            </a:endParaRPr>
          </a:p>
        </p:txBody>
      </p:sp>
      <p:sp>
        <p:nvSpPr>
          <p:cNvPr id="50" name="ZoneTexte 10"/>
          <p:cNvSpPr txBox="1"/>
          <p:nvPr/>
        </p:nvSpPr>
        <p:spPr>
          <a:xfrm>
            <a:off x="5747515" y="2945138"/>
            <a:ext cx="724893"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solidFill>
                  <a:schemeClr val="tx1"/>
                </a:solidFill>
              </a:rPr>
              <a:t>Etc….</a:t>
            </a:r>
            <a:endParaRPr lang="fr-FR" sz="1600" dirty="0">
              <a:solidFill>
                <a:schemeClr val="tx1"/>
              </a:solidFill>
            </a:endParaRPr>
          </a:p>
        </p:txBody>
      </p:sp>
      <p:sp>
        <p:nvSpPr>
          <p:cNvPr id="51" name="ZoneTexte 10"/>
          <p:cNvSpPr txBox="1"/>
          <p:nvPr/>
        </p:nvSpPr>
        <p:spPr>
          <a:xfrm rot="1759265">
            <a:off x="4201582" y="2945455"/>
            <a:ext cx="724893"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solidFill>
                  <a:schemeClr val="tx1"/>
                </a:solidFill>
              </a:rPr>
              <a:t>TEXT</a:t>
            </a:r>
            <a:endParaRPr lang="fr-FR" sz="1600" dirty="0">
              <a:solidFill>
                <a:schemeClr val="tx1"/>
              </a:solidFill>
            </a:endParaRPr>
          </a:p>
        </p:txBody>
      </p:sp>
      <p:sp>
        <p:nvSpPr>
          <p:cNvPr id="52" name="ZoneTexte 10"/>
          <p:cNvSpPr txBox="1"/>
          <p:nvPr/>
        </p:nvSpPr>
        <p:spPr>
          <a:xfrm rot="20847550">
            <a:off x="4961233" y="2579018"/>
            <a:ext cx="724893"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solidFill>
                  <a:schemeClr val="tx1"/>
                </a:solidFill>
              </a:rPr>
              <a:t>HTML</a:t>
            </a:r>
            <a:endParaRPr lang="fr-FR" sz="1600" dirty="0">
              <a:solidFill>
                <a:schemeClr val="tx1"/>
              </a:solidFill>
            </a:endParaRPr>
          </a:p>
        </p:txBody>
      </p:sp>
      <p:sp>
        <p:nvSpPr>
          <p:cNvPr id="53" name="ZoneTexte 10"/>
          <p:cNvSpPr txBox="1"/>
          <p:nvPr/>
        </p:nvSpPr>
        <p:spPr>
          <a:xfrm rot="2514879">
            <a:off x="5321173" y="2101785"/>
            <a:ext cx="724893"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solidFill>
                  <a:schemeClr val="tx1"/>
                </a:solidFill>
              </a:rPr>
              <a:t>JASON</a:t>
            </a:r>
            <a:endParaRPr lang="fr-FR" sz="1600" dirty="0">
              <a:solidFill>
                <a:schemeClr val="tx1"/>
              </a:solidFill>
            </a:endParaRPr>
          </a:p>
        </p:txBody>
      </p:sp>
      <p:grpSp>
        <p:nvGrpSpPr>
          <p:cNvPr id="67" name="Groupe 54"/>
          <p:cNvGrpSpPr/>
          <p:nvPr/>
        </p:nvGrpSpPr>
        <p:grpSpPr>
          <a:xfrm rot="20556247">
            <a:off x="5006222" y="4217403"/>
            <a:ext cx="1300707" cy="525231"/>
            <a:chOff x="2465344" y="1855399"/>
            <a:chExt cx="1069652" cy="688548"/>
          </a:xfrm>
        </p:grpSpPr>
        <p:pic>
          <p:nvPicPr>
            <p:cNvPr id="68"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8251" y="1855399"/>
              <a:ext cx="573724" cy="492196"/>
            </a:xfrm>
            <a:prstGeom prst="rect">
              <a:avLst/>
            </a:prstGeom>
          </p:spPr>
        </p:pic>
        <p:sp>
          <p:nvSpPr>
            <p:cNvPr id="69" name="ZoneTexte 23"/>
            <p:cNvSpPr txBox="1"/>
            <p:nvPr/>
          </p:nvSpPr>
          <p:spPr>
            <a:xfrm>
              <a:off x="2465344" y="2266948"/>
              <a:ext cx="1069652" cy="276999"/>
            </a:xfrm>
            <a:prstGeom prst="rect">
              <a:avLst/>
            </a:prstGeom>
            <a:noFill/>
          </p:spPr>
          <p:txBody>
            <a:bodyPr wrap="square" rtlCol="0">
              <a:spAutoFit/>
            </a:bodyPr>
            <a:lstStyle/>
            <a:p>
              <a:r>
                <a:rPr lang="fr-FR" sz="1200" dirty="0" smtClean="0"/>
                <a:t>HTTP </a:t>
              </a:r>
              <a:r>
                <a:rPr lang="fr-FR" sz="1200" dirty="0" err="1" smtClean="0"/>
                <a:t>Request</a:t>
              </a:r>
              <a:endParaRPr lang="fr-FR" sz="1200" dirty="0"/>
            </a:p>
          </p:txBody>
        </p:sp>
      </p:grpSp>
      <p:sp>
        <p:nvSpPr>
          <p:cNvPr id="70" name="Curved Down Arrow 69"/>
          <p:cNvSpPr/>
          <p:nvPr/>
        </p:nvSpPr>
        <p:spPr>
          <a:xfrm rot="20556247">
            <a:off x="2626077" y="4375543"/>
            <a:ext cx="6558028"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1" name="Curved Down Arrow 70"/>
          <p:cNvSpPr/>
          <p:nvPr/>
        </p:nvSpPr>
        <p:spPr>
          <a:xfrm rot="9756247">
            <a:off x="2702533" y="5393503"/>
            <a:ext cx="6558028"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72" name="Groupe 54"/>
          <p:cNvGrpSpPr/>
          <p:nvPr/>
        </p:nvGrpSpPr>
        <p:grpSpPr>
          <a:xfrm rot="20219171">
            <a:off x="5681760" y="5794348"/>
            <a:ext cx="1172203" cy="607032"/>
            <a:chOff x="2461424" y="1832917"/>
            <a:chExt cx="904461" cy="757071"/>
          </a:xfrm>
        </p:grpSpPr>
        <p:pic>
          <p:nvPicPr>
            <p:cNvPr id="73"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6116" y="1832917"/>
              <a:ext cx="573724" cy="492196"/>
            </a:xfrm>
            <a:prstGeom prst="rect">
              <a:avLst/>
            </a:prstGeom>
          </p:spPr>
        </p:pic>
        <p:sp>
          <p:nvSpPr>
            <p:cNvPr id="74" name="ZoneTexte 23"/>
            <p:cNvSpPr txBox="1"/>
            <p:nvPr/>
          </p:nvSpPr>
          <p:spPr>
            <a:xfrm>
              <a:off x="2461424" y="2244524"/>
              <a:ext cx="904461" cy="345464"/>
            </a:xfrm>
            <a:prstGeom prst="rect">
              <a:avLst/>
            </a:prstGeom>
            <a:noFill/>
          </p:spPr>
          <p:txBody>
            <a:bodyPr wrap="square" rtlCol="0">
              <a:spAutoFit/>
            </a:bodyPr>
            <a:lstStyle/>
            <a:p>
              <a:r>
                <a:rPr lang="fr-FR" sz="1200" dirty="0" smtClean="0"/>
                <a:t>HTTP </a:t>
              </a:r>
              <a:r>
                <a:rPr lang="fr-FR" sz="1200" dirty="0" err="1" smtClean="0"/>
                <a:t>Reponse</a:t>
              </a:r>
              <a:endParaRPr lang="fr-FR" sz="1200" dirty="0"/>
            </a:p>
          </p:txBody>
        </p:sp>
      </p:grpSp>
      <p:sp>
        <p:nvSpPr>
          <p:cNvPr id="75" name="ZoneTexte 10"/>
          <p:cNvSpPr txBox="1"/>
          <p:nvPr/>
        </p:nvSpPr>
        <p:spPr>
          <a:xfrm rot="19386753">
            <a:off x="4559929" y="5006178"/>
            <a:ext cx="724893"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solidFill>
                  <a:schemeClr val="tx1"/>
                </a:solidFill>
              </a:rPr>
              <a:t>XML</a:t>
            </a:r>
            <a:endParaRPr lang="fr-FR" sz="1600" dirty="0">
              <a:solidFill>
                <a:schemeClr val="tx1"/>
              </a:solidFill>
            </a:endParaRPr>
          </a:p>
        </p:txBody>
      </p:sp>
      <p:sp>
        <p:nvSpPr>
          <p:cNvPr id="76" name="ZoneTexte 10"/>
          <p:cNvSpPr txBox="1"/>
          <p:nvPr/>
        </p:nvSpPr>
        <p:spPr>
          <a:xfrm rot="20556247">
            <a:off x="6561968" y="5325217"/>
            <a:ext cx="724893"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solidFill>
                  <a:schemeClr val="tx1"/>
                </a:solidFill>
              </a:rPr>
              <a:t>Etc….</a:t>
            </a:r>
            <a:endParaRPr lang="fr-FR" sz="1600" dirty="0">
              <a:solidFill>
                <a:schemeClr val="tx1"/>
              </a:solidFill>
            </a:endParaRPr>
          </a:p>
        </p:txBody>
      </p:sp>
      <p:sp>
        <p:nvSpPr>
          <p:cNvPr id="77" name="ZoneTexte 10"/>
          <p:cNvSpPr txBox="1"/>
          <p:nvPr/>
        </p:nvSpPr>
        <p:spPr>
          <a:xfrm rot="715512">
            <a:off x="4721912" y="5796598"/>
            <a:ext cx="724893"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solidFill>
                  <a:schemeClr val="tx1"/>
                </a:solidFill>
              </a:rPr>
              <a:t>TEXT</a:t>
            </a:r>
            <a:endParaRPr lang="fr-FR" sz="1600" dirty="0">
              <a:solidFill>
                <a:schemeClr val="tx1"/>
              </a:solidFill>
            </a:endParaRPr>
          </a:p>
        </p:txBody>
      </p:sp>
      <p:sp>
        <p:nvSpPr>
          <p:cNvPr id="78" name="ZoneTexte 10"/>
          <p:cNvSpPr txBox="1"/>
          <p:nvPr/>
        </p:nvSpPr>
        <p:spPr>
          <a:xfrm rot="19803797">
            <a:off x="5481563" y="5430161"/>
            <a:ext cx="724893"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solidFill>
                  <a:schemeClr val="tx1"/>
                </a:solidFill>
              </a:rPr>
              <a:t>HTML</a:t>
            </a:r>
            <a:endParaRPr lang="fr-FR" sz="1600" dirty="0">
              <a:solidFill>
                <a:schemeClr val="tx1"/>
              </a:solidFill>
            </a:endParaRPr>
          </a:p>
        </p:txBody>
      </p:sp>
      <p:sp>
        <p:nvSpPr>
          <p:cNvPr id="79" name="ZoneTexte 10"/>
          <p:cNvSpPr txBox="1"/>
          <p:nvPr/>
        </p:nvSpPr>
        <p:spPr>
          <a:xfrm rot="1471126">
            <a:off x="5841503" y="4952928"/>
            <a:ext cx="724893"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fr-FR" sz="1600" dirty="0" smtClean="0">
                <a:solidFill>
                  <a:schemeClr val="tx1"/>
                </a:solidFill>
              </a:rPr>
              <a:t>JASON</a:t>
            </a:r>
            <a:endParaRPr lang="fr-FR" sz="1600" dirty="0">
              <a:solidFill>
                <a:schemeClr val="tx1"/>
              </a:solidFill>
            </a:endParaRPr>
          </a:p>
        </p:txBody>
      </p:sp>
    </p:spTree>
    <p:extLst>
      <p:ext uri="{BB962C8B-B14F-4D97-AF65-F5344CB8AC3E}">
        <p14:creationId xmlns:p14="http://schemas.microsoft.com/office/powerpoint/2010/main" val="42865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1000"/>
                                        <p:tgtEl>
                                          <p:spTgt spid="53"/>
                                        </p:tgtEl>
                                      </p:cBhvr>
                                    </p:animEffect>
                                    <p:anim calcmode="lin" valueType="num">
                                      <p:cBhvr>
                                        <p:cTn id="45" dur="1000" fill="hold"/>
                                        <p:tgtEl>
                                          <p:spTgt spid="53"/>
                                        </p:tgtEl>
                                        <p:attrNameLst>
                                          <p:attrName>ppt_x</p:attrName>
                                        </p:attrNameLst>
                                      </p:cBhvr>
                                      <p:tavLst>
                                        <p:tav tm="0">
                                          <p:val>
                                            <p:strVal val="#ppt_x"/>
                                          </p:val>
                                        </p:tav>
                                        <p:tav tm="100000">
                                          <p:val>
                                            <p:strVal val="#ppt_x"/>
                                          </p:val>
                                        </p:tav>
                                      </p:tavLst>
                                    </p:anim>
                                    <p:anim calcmode="lin" valueType="num">
                                      <p:cBhvr>
                                        <p:cTn id="4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anim calcmode="lin" valueType="num">
                                      <p:cBhvr>
                                        <p:cTn id="59" dur="1000" fill="hold"/>
                                        <p:tgtEl>
                                          <p:spTgt spid="51"/>
                                        </p:tgtEl>
                                        <p:attrNameLst>
                                          <p:attrName>ppt_x</p:attrName>
                                        </p:attrNameLst>
                                      </p:cBhvr>
                                      <p:tavLst>
                                        <p:tav tm="0">
                                          <p:val>
                                            <p:strVal val="#ppt_x"/>
                                          </p:val>
                                        </p:tav>
                                        <p:tav tm="100000">
                                          <p:val>
                                            <p:strVal val="#ppt_x"/>
                                          </p:val>
                                        </p:tav>
                                      </p:tavLst>
                                    </p:anim>
                                    <p:anim calcmode="lin" valueType="num">
                                      <p:cBhvr>
                                        <p:cTn id="6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1000"/>
                                        <p:tgtEl>
                                          <p:spTgt spid="50"/>
                                        </p:tgtEl>
                                      </p:cBhvr>
                                    </p:animEffect>
                                    <p:anim calcmode="lin" valueType="num">
                                      <p:cBhvr>
                                        <p:cTn id="66" dur="1000" fill="hold"/>
                                        <p:tgtEl>
                                          <p:spTgt spid="50"/>
                                        </p:tgtEl>
                                        <p:attrNameLst>
                                          <p:attrName>ppt_x</p:attrName>
                                        </p:attrNameLst>
                                      </p:cBhvr>
                                      <p:tavLst>
                                        <p:tav tm="0">
                                          <p:val>
                                            <p:strVal val="#ppt_x"/>
                                          </p:val>
                                        </p:tav>
                                        <p:tav tm="100000">
                                          <p:val>
                                            <p:strVal val="#ppt_x"/>
                                          </p:val>
                                        </p:tav>
                                      </p:tavLst>
                                    </p:anim>
                                    <p:anim calcmode="lin" valueType="num">
                                      <p:cBhvr>
                                        <p:cTn id="6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fade">
                                      <p:cBhvr>
                                        <p:cTn id="72" dur="500"/>
                                        <p:tgtEl>
                                          <p:spTgt spid="7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wipe(down)">
                                      <p:cBhvr>
                                        <p:cTn id="77" dur="500"/>
                                        <p:tgtEl>
                                          <p:spTgt spid="7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500"/>
                                        <p:tgtEl>
                                          <p:spTgt spid="7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10" presetClass="entr" presetSubtype="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fade">
                                      <p:cBhvr>
                                        <p:cTn id="100" dur="1000"/>
                                        <p:tgtEl>
                                          <p:spTgt spid="75"/>
                                        </p:tgtEl>
                                      </p:cBhvr>
                                    </p:animEffect>
                                    <p:anim calcmode="lin" valueType="num">
                                      <p:cBhvr>
                                        <p:cTn id="101" dur="1000" fill="hold"/>
                                        <p:tgtEl>
                                          <p:spTgt spid="75"/>
                                        </p:tgtEl>
                                        <p:attrNameLst>
                                          <p:attrName>ppt_x</p:attrName>
                                        </p:attrNameLst>
                                      </p:cBhvr>
                                      <p:tavLst>
                                        <p:tav tm="0">
                                          <p:val>
                                            <p:strVal val="#ppt_x"/>
                                          </p:val>
                                        </p:tav>
                                        <p:tav tm="100000">
                                          <p:val>
                                            <p:strVal val="#ppt_x"/>
                                          </p:val>
                                        </p:tav>
                                      </p:tavLst>
                                    </p:anim>
                                    <p:anim calcmode="lin" valueType="num">
                                      <p:cBhvr>
                                        <p:cTn id="102"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fade">
                                      <p:cBhvr>
                                        <p:cTn id="107" dur="1000"/>
                                        <p:tgtEl>
                                          <p:spTgt spid="79"/>
                                        </p:tgtEl>
                                      </p:cBhvr>
                                    </p:animEffect>
                                    <p:anim calcmode="lin" valueType="num">
                                      <p:cBhvr>
                                        <p:cTn id="108" dur="1000" fill="hold"/>
                                        <p:tgtEl>
                                          <p:spTgt spid="79"/>
                                        </p:tgtEl>
                                        <p:attrNameLst>
                                          <p:attrName>ppt_x</p:attrName>
                                        </p:attrNameLst>
                                      </p:cBhvr>
                                      <p:tavLst>
                                        <p:tav tm="0">
                                          <p:val>
                                            <p:strVal val="#ppt_x"/>
                                          </p:val>
                                        </p:tav>
                                        <p:tav tm="100000">
                                          <p:val>
                                            <p:strVal val="#ppt_x"/>
                                          </p:val>
                                        </p:tav>
                                      </p:tavLst>
                                    </p:anim>
                                    <p:anim calcmode="lin" valueType="num">
                                      <p:cBhvr>
                                        <p:cTn id="10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78"/>
                                        </p:tgtEl>
                                        <p:attrNameLst>
                                          <p:attrName>style.visibility</p:attrName>
                                        </p:attrNameLst>
                                      </p:cBhvr>
                                      <p:to>
                                        <p:strVal val="visible"/>
                                      </p:to>
                                    </p:set>
                                    <p:animEffect transition="in" filter="fade">
                                      <p:cBhvr>
                                        <p:cTn id="114" dur="1000"/>
                                        <p:tgtEl>
                                          <p:spTgt spid="78"/>
                                        </p:tgtEl>
                                      </p:cBhvr>
                                    </p:animEffect>
                                    <p:anim calcmode="lin" valueType="num">
                                      <p:cBhvr>
                                        <p:cTn id="115" dur="1000" fill="hold"/>
                                        <p:tgtEl>
                                          <p:spTgt spid="78"/>
                                        </p:tgtEl>
                                        <p:attrNameLst>
                                          <p:attrName>ppt_x</p:attrName>
                                        </p:attrNameLst>
                                      </p:cBhvr>
                                      <p:tavLst>
                                        <p:tav tm="0">
                                          <p:val>
                                            <p:strVal val="#ppt_x"/>
                                          </p:val>
                                        </p:tav>
                                        <p:tav tm="100000">
                                          <p:val>
                                            <p:strVal val="#ppt_x"/>
                                          </p:val>
                                        </p:tav>
                                      </p:tavLst>
                                    </p:anim>
                                    <p:anim calcmode="lin" valueType="num">
                                      <p:cBhvr>
                                        <p:cTn id="116"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77"/>
                                        </p:tgtEl>
                                        <p:attrNameLst>
                                          <p:attrName>style.visibility</p:attrName>
                                        </p:attrNameLst>
                                      </p:cBhvr>
                                      <p:to>
                                        <p:strVal val="visible"/>
                                      </p:to>
                                    </p:set>
                                    <p:animEffect transition="in" filter="fade">
                                      <p:cBhvr>
                                        <p:cTn id="121" dur="1000"/>
                                        <p:tgtEl>
                                          <p:spTgt spid="77"/>
                                        </p:tgtEl>
                                      </p:cBhvr>
                                    </p:animEffect>
                                    <p:anim calcmode="lin" valueType="num">
                                      <p:cBhvr>
                                        <p:cTn id="122" dur="1000" fill="hold"/>
                                        <p:tgtEl>
                                          <p:spTgt spid="77"/>
                                        </p:tgtEl>
                                        <p:attrNameLst>
                                          <p:attrName>ppt_x</p:attrName>
                                        </p:attrNameLst>
                                      </p:cBhvr>
                                      <p:tavLst>
                                        <p:tav tm="0">
                                          <p:val>
                                            <p:strVal val="#ppt_x"/>
                                          </p:val>
                                        </p:tav>
                                        <p:tav tm="100000">
                                          <p:val>
                                            <p:strVal val="#ppt_x"/>
                                          </p:val>
                                        </p:tav>
                                      </p:tavLst>
                                    </p:anim>
                                    <p:anim calcmode="lin" valueType="num">
                                      <p:cBhvr>
                                        <p:cTn id="123"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fade">
                                      <p:cBhvr>
                                        <p:cTn id="128" dur="1000"/>
                                        <p:tgtEl>
                                          <p:spTgt spid="76"/>
                                        </p:tgtEl>
                                      </p:cBhvr>
                                    </p:animEffect>
                                    <p:anim calcmode="lin" valueType="num">
                                      <p:cBhvr>
                                        <p:cTn id="129" dur="1000" fill="hold"/>
                                        <p:tgtEl>
                                          <p:spTgt spid="76"/>
                                        </p:tgtEl>
                                        <p:attrNameLst>
                                          <p:attrName>ppt_x</p:attrName>
                                        </p:attrNameLst>
                                      </p:cBhvr>
                                      <p:tavLst>
                                        <p:tav tm="0">
                                          <p:val>
                                            <p:strVal val="#ppt_x"/>
                                          </p:val>
                                        </p:tav>
                                        <p:tav tm="100000">
                                          <p:val>
                                            <p:strVal val="#ppt_x"/>
                                          </p:val>
                                        </p:tav>
                                      </p:tavLst>
                                    </p:anim>
                                    <p:anim calcmode="lin" valueType="num">
                                      <p:cBhvr>
                                        <p:cTn id="130"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50" grpId="0" animBg="1"/>
      <p:bldP spid="51" grpId="0" animBg="1"/>
      <p:bldP spid="52" grpId="0" animBg="1"/>
      <p:bldP spid="53" grpId="0" animBg="1"/>
      <p:bldP spid="70" grpId="0" animBg="1"/>
      <p:bldP spid="71" grpId="0" animBg="1"/>
      <p:bldP spid="75" grpId="0" animBg="1"/>
      <p:bldP spid="76" grpId="0" animBg="1"/>
      <p:bldP spid="77" grpId="0" animBg="1"/>
      <p:bldP spid="78" grpId="0" animBg="1"/>
      <p:bldP spid="7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28</a:t>
            </a:fld>
            <a:endParaRPr lang="fr-FR" sz="1800" b="1" dirty="0">
              <a:solidFill>
                <a:schemeClr val="tx1">
                  <a:lumMod val="95000"/>
                  <a:lumOff val="5000"/>
                </a:schemeClr>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solidFill>
                  <a:schemeClr val="bg2"/>
                </a:solidFill>
              </a:rPr>
              <a:t>Environnement de travail</a:t>
            </a:r>
            <a:r>
              <a:rPr lang="fr-FR" sz="1400" dirty="0" smtClean="0"/>
              <a:t> </a:t>
            </a:r>
            <a:r>
              <a:rPr lang="fr-FR" sz="1400" dirty="0" smtClean="0">
                <a:solidFill>
                  <a:schemeClr val="bg1">
                    <a:lumMod val="85000"/>
                  </a:schemeClr>
                </a:solidFill>
              </a:rPr>
              <a:t>|</a:t>
            </a:r>
            <a:r>
              <a:rPr lang="fr-FR" sz="1400" dirty="0" smtClean="0"/>
              <a:t>l’implémentation</a:t>
            </a:r>
            <a:endParaRPr lang="fr-FR" sz="1400" dirty="0"/>
          </a:p>
          <a:p>
            <a:r>
              <a:rPr lang="fr-FR" sz="1400" dirty="0" smtClean="0"/>
              <a:t> </a:t>
            </a:r>
            <a:endParaRPr lang="fr-FR" sz="1400" dirty="0"/>
          </a:p>
        </p:txBody>
      </p:sp>
      <p:sp>
        <p:nvSpPr>
          <p:cNvPr id="18" name="Triangle isocèle 17"/>
          <p:cNvSpPr/>
          <p:nvPr/>
        </p:nvSpPr>
        <p:spPr>
          <a:xfrm>
            <a:off x="7249688" y="922660"/>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22" name="Tableau 21"/>
          <p:cNvGraphicFramePr>
            <a:graphicFrameLocks noGrp="1"/>
          </p:cNvGraphicFramePr>
          <p:nvPr>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&amp; conception</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algn="ctr"/>
                      <a:r>
                        <a:rPr lang="fr-FR" sz="1800" b="1" kern="1200" dirty="0" smtClean="0">
                          <a:solidFill>
                            <a:schemeClr val="bg1"/>
                          </a:solidFill>
                          <a:latin typeface="+mn-lt"/>
                          <a:ea typeface="+mn-ea"/>
                          <a:cs typeface="+mn-cs"/>
                        </a:rPr>
                        <a:t>Réalisation</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pic>
        <p:nvPicPr>
          <p:cNvPr id="7" name="Image 6"/>
          <p:cNvPicPr/>
          <p:nvPr/>
        </p:nvPicPr>
        <p:blipFill>
          <a:blip r:embed="rId4">
            <a:extLst>
              <a:ext uri="{28A0092B-C50C-407E-A947-70E740481C1C}">
                <a14:useLocalDpi xmlns:a14="http://schemas.microsoft.com/office/drawing/2010/main" val="0"/>
              </a:ext>
            </a:extLst>
          </a:blip>
          <a:stretch>
            <a:fillRect/>
          </a:stretch>
        </p:blipFill>
        <p:spPr bwMode="auto">
          <a:xfrm>
            <a:off x="410857" y="2028305"/>
            <a:ext cx="11226961" cy="45054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모서리가 둥근 직사각형 69"/>
          <p:cNvSpPr/>
          <p:nvPr/>
        </p:nvSpPr>
        <p:spPr>
          <a:xfrm>
            <a:off x="410857" y="1369619"/>
            <a:ext cx="2214578" cy="500066"/>
          </a:xfrm>
          <a:prstGeom prst="roundRect">
            <a:avLst/>
          </a:prstGeom>
          <a:gradFill>
            <a:gsLst>
              <a:gs pos="0">
                <a:schemeClr val="accent1"/>
              </a:gs>
              <a:gs pos="61000">
                <a:schemeClr val="tx2"/>
              </a:gs>
              <a:gs pos="100000">
                <a:schemeClr val="accent1"/>
              </a:gs>
            </a:gsLst>
            <a:lin ang="5400000" scaled="0"/>
          </a:gradFill>
          <a:ln>
            <a:solidFill>
              <a:schemeClr val="bg1"/>
            </a:solidFill>
          </a:ln>
          <a:scene3d>
            <a:camera prst="orthographicFront"/>
            <a:lightRig rig="threePt" dir="t"/>
          </a:scene3d>
          <a:sp3d>
            <a:bevelT w="508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dirty="0" smtClean="0"/>
              <a:t>S’inscrire</a:t>
            </a:r>
            <a:endParaRPr lang="ko-KR" altLang="en-US" dirty="0"/>
          </a:p>
        </p:txBody>
      </p:sp>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29</a:t>
            </a:fld>
            <a:endParaRPr lang="fr-FR" sz="1800" b="1" dirty="0">
              <a:solidFill>
                <a:schemeClr val="tx1">
                  <a:lumMod val="95000"/>
                  <a:lumOff val="5000"/>
                </a:schemeClr>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solidFill>
                  <a:schemeClr val="bg2"/>
                </a:solidFill>
              </a:rPr>
              <a:t>Environnement de travail</a:t>
            </a:r>
            <a:r>
              <a:rPr lang="fr-FR" sz="1400" dirty="0" smtClean="0"/>
              <a:t> </a:t>
            </a:r>
            <a:r>
              <a:rPr lang="fr-FR" sz="1400" dirty="0" smtClean="0">
                <a:solidFill>
                  <a:schemeClr val="bg1">
                    <a:lumMod val="85000"/>
                  </a:schemeClr>
                </a:solidFill>
              </a:rPr>
              <a:t>|</a:t>
            </a:r>
            <a:r>
              <a:rPr lang="fr-FR" sz="1400" dirty="0" smtClean="0"/>
              <a:t>l’implémentation</a:t>
            </a:r>
            <a:endParaRPr lang="fr-FR" sz="1400" dirty="0"/>
          </a:p>
          <a:p>
            <a:r>
              <a:rPr lang="fr-FR" sz="1400" dirty="0" smtClean="0"/>
              <a:t> </a:t>
            </a:r>
            <a:endParaRPr lang="fr-FR" sz="1400" dirty="0"/>
          </a:p>
        </p:txBody>
      </p:sp>
      <p:sp>
        <p:nvSpPr>
          <p:cNvPr id="18" name="Triangle isocèle 17"/>
          <p:cNvSpPr/>
          <p:nvPr/>
        </p:nvSpPr>
        <p:spPr>
          <a:xfrm>
            <a:off x="7501937" y="938425"/>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22" name="Tableau 21"/>
          <p:cNvGraphicFramePr>
            <a:graphicFrameLocks noGrp="1"/>
          </p:cNvGraphicFramePr>
          <p:nvPr>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&amp; conception</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algn="ctr"/>
                      <a:r>
                        <a:rPr lang="fr-FR" sz="1800" b="1" kern="1200" dirty="0" smtClean="0">
                          <a:solidFill>
                            <a:schemeClr val="bg1"/>
                          </a:solidFill>
                          <a:latin typeface="+mn-lt"/>
                          <a:ea typeface="+mn-ea"/>
                          <a:cs typeface="+mn-cs"/>
                        </a:rPr>
                        <a:t>Réalisation</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20" name="모서리가 둥근 직사각형 69"/>
          <p:cNvSpPr/>
          <p:nvPr/>
        </p:nvSpPr>
        <p:spPr>
          <a:xfrm>
            <a:off x="410857" y="1369619"/>
            <a:ext cx="2214578" cy="500066"/>
          </a:xfrm>
          <a:prstGeom prst="roundRect">
            <a:avLst/>
          </a:prstGeom>
          <a:gradFill>
            <a:gsLst>
              <a:gs pos="0">
                <a:schemeClr val="accent1"/>
              </a:gs>
              <a:gs pos="61000">
                <a:schemeClr val="tx2"/>
              </a:gs>
              <a:gs pos="100000">
                <a:schemeClr val="accent1"/>
              </a:gs>
            </a:gsLst>
            <a:lin ang="5400000" scaled="0"/>
          </a:gradFill>
          <a:ln>
            <a:solidFill>
              <a:schemeClr val="bg1"/>
            </a:solidFill>
          </a:ln>
          <a:scene3d>
            <a:camera prst="orthographicFront"/>
            <a:lightRig rig="threePt" dir="t"/>
          </a:scene3d>
          <a:sp3d>
            <a:bevelT w="508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dirty="0" smtClean="0"/>
              <a:t>S’authentifier</a:t>
            </a:r>
            <a:endParaRPr lang="ko-KR"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0858" y="2033752"/>
            <a:ext cx="11393216" cy="4433550"/>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p:cTn id="11" dur="500" fill="hold"/>
                                        <p:tgtEl>
                                          <p:spTgt spid="1026"/>
                                        </p:tgtEl>
                                        <p:attrNameLst>
                                          <p:attrName>ppt_w</p:attrName>
                                        </p:attrNameLst>
                                      </p:cBhvr>
                                      <p:tavLst>
                                        <p:tav tm="0">
                                          <p:val>
                                            <p:fltVal val="0"/>
                                          </p:val>
                                        </p:tav>
                                        <p:tav tm="100000">
                                          <p:val>
                                            <p:strVal val="#ppt_w"/>
                                          </p:val>
                                        </p:tav>
                                      </p:tavLst>
                                    </p:anim>
                                    <p:anim calcmode="lin" valueType="num">
                                      <p:cBhvr>
                                        <p:cTn id="12" dur="500" fill="hold"/>
                                        <p:tgtEl>
                                          <p:spTgt spid="1026"/>
                                        </p:tgtEl>
                                        <p:attrNameLst>
                                          <p:attrName>ppt_h</p:attrName>
                                        </p:attrNameLst>
                                      </p:cBhvr>
                                      <p:tavLst>
                                        <p:tav tm="0">
                                          <p:val>
                                            <p:fltVal val="0"/>
                                          </p:val>
                                        </p:tav>
                                        <p:tav tm="100000">
                                          <p:val>
                                            <p:strVal val="#ppt_h"/>
                                          </p:val>
                                        </p:tav>
                                      </p:tavLst>
                                    </p:anim>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c 53"/>
          <p:cNvSpPr>
            <a:spLocks/>
          </p:cNvSpPr>
          <p:nvPr/>
        </p:nvSpPr>
        <p:spPr bwMode="auto">
          <a:xfrm>
            <a:off x="417821" y="514430"/>
            <a:ext cx="2598258" cy="5823402"/>
          </a:xfrm>
          <a:custGeom>
            <a:avLst/>
            <a:gdLst>
              <a:gd name="T0" fmla="*/ 2147483647 w 23745"/>
              <a:gd name="T1" fmla="*/ 0 h 43200"/>
              <a:gd name="T2" fmla="*/ 0 w 23745"/>
              <a:gd name="T3" fmla="*/ 2147483647 h 43200"/>
              <a:gd name="T4" fmla="*/ 2147483647 w 23745"/>
              <a:gd name="T5" fmla="*/ 2147483647 h 43200"/>
              <a:gd name="T6" fmla="*/ 0 60000 65536"/>
              <a:gd name="T7" fmla="*/ 0 60000 65536"/>
              <a:gd name="T8" fmla="*/ 0 60000 65536"/>
              <a:gd name="T9" fmla="*/ 0 w 23745"/>
              <a:gd name="T10" fmla="*/ 0 h 43200"/>
              <a:gd name="T11" fmla="*/ 23745 w 23745"/>
              <a:gd name="T12" fmla="*/ 43200 h 43200"/>
            </a:gdLst>
            <a:ahLst/>
            <a:cxnLst>
              <a:cxn ang="T6">
                <a:pos x="T0" y="T1"/>
              </a:cxn>
              <a:cxn ang="T7">
                <a:pos x="T2" y="T3"/>
              </a:cxn>
              <a:cxn ang="T8">
                <a:pos x="T4" y="T5"/>
              </a:cxn>
            </a:cxnLst>
            <a:rect l="T9" t="T10" r="T11" b="T12"/>
            <a:pathLst>
              <a:path w="23745" h="43200" fill="none" extrusionOk="0">
                <a:moveTo>
                  <a:pt x="2144" y="0"/>
                </a:moveTo>
                <a:cubicBezTo>
                  <a:pt x="14074" y="0"/>
                  <a:pt x="23745" y="9670"/>
                  <a:pt x="23745" y="21600"/>
                </a:cubicBezTo>
                <a:cubicBezTo>
                  <a:pt x="23745" y="33529"/>
                  <a:pt x="14074" y="43200"/>
                  <a:pt x="2145" y="43200"/>
                </a:cubicBezTo>
                <a:cubicBezTo>
                  <a:pt x="1428" y="43200"/>
                  <a:pt x="712" y="43164"/>
                  <a:pt x="-1" y="43093"/>
                </a:cubicBezTo>
              </a:path>
              <a:path w="23745" h="43200" stroke="0" extrusionOk="0">
                <a:moveTo>
                  <a:pt x="2144" y="0"/>
                </a:moveTo>
                <a:cubicBezTo>
                  <a:pt x="14074" y="0"/>
                  <a:pt x="23745" y="9670"/>
                  <a:pt x="23745" y="21600"/>
                </a:cubicBezTo>
                <a:cubicBezTo>
                  <a:pt x="23745" y="33529"/>
                  <a:pt x="14074" y="43200"/>
                  <a:pt x="2145" y="43200"/>
                </a:cubicBezTo>
                <a:cubicBezTo>
                  <a:pt x="1428" y="43200"/>
                  <a:pt x="712" y="43164"/>
                  <a:pt x="-1" y="43093"/>
                </a:cubicBezTo>
                <a:lnTo>
                  <a:pt x="2145" y="21600"/>
                </a:lnTo>
                <a:close/>
              </a:path>
            </a:pathLst>
          </a:custGeom>
          <a:noFill/>
          <a:ln w="76200" cap="rnd">
            <a:solidFill>
              <a:srgbClr val="175C7B"/>
            </a:solidFill>
            <a:prstDash val="sysDot"/>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nvGrpSpPr>
          <p:cNvPr id="2" name="Group 5"/>
          <p:cNvGrpSpPr>
            <a:grpSpLocks/>
          </p:cNvGrpSpPr>
          <p:nvPr/>
        </p:nvGrpSpPr>
        <p:grpSpPr bwMode="auto">
          <a:xfrm>
            <a:off x="2168251" y="1251871"/>
            <a:ext cx="500063" cy="501650"/>
            <a:chOff x="1583" y="1494"/>
            <a:chExt cx="526" cy="526"/>
          </a:xfrm>
        </p:grpSpPr>
        <p:sp>
          <p:nvSpPr>
            <p:cNvPr id="47"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8"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9"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0"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1"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grpSp>
        <p:nvGrpSpPr>
          <p:cNvPr id="3" name="Group 5"/>
          <p:cNvGrpSpPr>
            <a:grpSpLocks/>
          </p:cNvGrpSpPr>
          <p:nvPr/>
        </p:nvGrpSpPr>
        <p:grpSpPr bwMode="auto">
          <a:xfrm>
            <a:off x="2662420" y="2209901"/>
            <a:ext cx="500063" cy="501650"/>
            <a:chOff x="1583" y="1494"/>
            <a:chExt cx="526" cy="526"/>
          </a:xfrm>
        </p:grpSpPr>
        <p:sp>
          <p:nvSpPr>
            <p:cNvPr id="53"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4"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5"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6"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7"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67" name="AutoShape 11"/>
          <p:cNvSpPr>
            <a:spLocks noChangeArrowheads="1"/>
          </p:cNvSpPr>
          <p:nvPr/>
        </p:nvSpPr>
        <p:spPr bwMode="ltGray">
          <a:xfrm>
            <a:off x="2669677" y="1158766"/>
            <a:ext cx="5760000" cy="630000"/>
          </a:xfrm>
          <a:prstGeom prst="roundRect">
            <a:avLst>
              <a:gd name="adj" fmla="val 50000"/>
            </a:avLst>
          </a:prstGeom>
          <a:solidFill>
            <a:srgbClr val="175C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Introduction</a:t>
            </a:r>
            <a:r>
              <a:rPr lang="fr-FR" sz="2400" b="1" dirty="0" smtClean="0">
                <a:solidFill>
                  <a:schemeClr val="bg1"/>
                </a:solidFill>
                <a:effectLst>
                  <a:outerShdw blurRad="38100" dist="38100" dir="2700000" algn="tl">
                    <a:srgbClr val="000000">
                      <a:alpha val="43137"/>
                    </a:srgbClr>
                  </a:outerShdw>
                </a:effectLst>
              </a:rPr>
              <a:t> </a:t>
            </a:r>
          </a:p>
        </p:txBody>
      </p:sp>
      <p:sp>
        <p:nvSpPr>
          <p:cNvPr id="68" name="AutoShape 18"/>
          <p:cNvSpPr>
            <a:spLocks noChangeArrowheads="1"/>
          </p:cNvSpPr>
          <p:nvPr/>
        </p:nvSpPr>
        <p:spPr bwMode="ltGray">
          <a:xfrm>
            <a:off x="2949300" y="4772021"/>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Réalisation</a:t>
            </a:r>
            <a:endParaRPr lang="en-US" sz="2400" b="1" dirty="0" smtClean="0">
              <a:solidFill>
                <a:schemeClr val="bg1"/>
              </a:solidFill>
            </a:endParaRPr>
          </a:p>
        </p:txBody>
      </p:sp>
      <p:grpSp>
        <p:nvGrpSpPr>
          <p:cNvPr id="4" name="Group 19"/>
          <p:cNvGrpSpPr>
            <a:grpSpLocks/>
          </p:cNvGrpSpPr>
          <p:nvPr/>
        </p:nvGrpSpPr>
        <p:grpSpPr bwMode="auto">
          <a:xfrm>
            <a:off x="2371532" y="4866284"/>
            <a:ext cx="535610" cy="566116"/>
            <a:chOff x="1583" y="1494"/>
            <a:chExt cx="526" cy="526"/>
          </a:xfrm>
        </p:grpSpPr>
        <p:sp>
          <p:nvSpPr>
            <p:cNvPr id="70" name="Oval 20"/>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1" name="Oval 21"/>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2" name="Oval 22"/>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3" name="Oval 23"/>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4" name="Oval 24"/>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grpSp>
      <p:sp>
        <p:nvSpPr>
          <p:cNvPr id="75" name="Text Box 32"/>
          <p:cNvSpPr txBox="1">
            <a:spLocks noChangeArrowheads="1"/>
          </p:cNvSpPr>
          <p:nvPr/>
        </p:nvSpPr>
        <p:spPr bwMode="auto">
          <a:xfrm>
            <a:off x="2270220" y="1318030"/>
            <a:ext cx="310200" cy="369332"/>
          </a:xfrm>
          <a:prstGeom prst="rect">
            <a:avLst/>
          </a:prstGeom>
          <a:noFill/>
          <a:ln w="9525" algn="ctr">
            <a:noFill/>
            <a:miter lim="800000"/>
            <a:headEnd/>
            <a:tailEnd/>
          </a:ln>
        </p:spPr>
        <p:txBody>
          <a:bodyPr wrap="square">
            <a:spAutoFit/>
          </a:bodyPr>
          <a:lstStyle/>
          <a:p>
            <a:pPr algn="ctr" eaLnBrk="0" hangingPunct="0">
              <a:defRPr/>
            </a:pPr>
            <a:r>
              <a:rPr lang="en-US" sz="1800" i="0" dirty="0">
                <a:solidFill>
                  <a:srgbClr val="000000"/>
                </a:solidFill>
                <a:effectLst>
                  <a:outerShdw blurRad="38100" dist="38100" dir="2700000" algn="tl">
                    <a:srgbClr val="000000">
                      <a:alpha val="43137"/>
                    </a:srgbClr>
                  </a:outerShdw>
                </a:effectLst>
              </a:rPr>
              <a:t>1</a:t>
            </a:r>
          </a:p>
        </p:txBody>
      </p:sp>
      <p:sp>
        <p:nvSpPr>
          <p:cNvPr id="77" name="Text Box 34"/>
          <p:cNvSpPr txBox="1">
            <a:spLocks noChangeArrowheads="1"/>
          </p:cNvSpPr>
          <p:nvPr/>
        </p:nvSpPr>
        <p:spPr bwMode="auto">
          <a:xfrm>
            <a:off x="2477860" y="4962755"/>
            <a:ext cx="272695" cy="366713"/>
          </a:xfrm>
          <a:prstGeom prst="rect">
            <a:avLst/>
          </a:prstGeom>
          <a:noFill/>
          <a:ln w="9525" algn="ctr">
            <a:noFill/>
            <a:miter lim="800000"/>
            <a:headEnd/>
            <a:tailEnd/>
          </a:ln>
        </p:spPr>
        <p:txBody>
          <a:bodyPr wrap="squar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5</a:t>
            </a:r>
            <a:endParaRPr lang="en-US" sz="1800" i="0" dirty="0">
              <a:solidFill>
                <a:srgbClr val="000000"/>
              </a:solidFill>
              <a:effectLst>
                <a:outerShdw blurRad="38100" dist="38100" dir="2700000" algn="tl">
                  <a:srgbClr val="000000">
                    <a:alpha val="43137"/>
                  </a:srgbClr>
                </a:outerShdw>
              </a:effectLst>
            </a:endParaRPr>
          </a:p>
        </p:txBody>
      </p:sp>
      <p:sp>
        <p:nvSpPr>
          <p:cNvPr id="86" name="AutoShape 44"/>
          <p:cNvSpPr>
            <a:spLocks noChangeArrowheads="1"/>
          </p:cNvSpPr>
          <p:nvPr/>
        </p:nvSpPr>
        <p:spPr bwMode="ltGray">
          <a:xfrm>
            <a:off x="3224543" y="3985357"/>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endParaRPr lang="fr-FR" sz="2400" b="1" dirty="0" smtClean="0">
              <a:solidFill>
                <a:schemeClr val="bg1"/>
              </a:solidFill>
            </a:endParaRPr>
          </a:p>
          <a:p>
            <a:pPr algn="ctr">
              <a:defRPr/>
            </a:pPr>
            <a:r>
              <a:rPr lang="fr-FR" sz="2400" b="1" dirty="0" smtClean="0">
                <a:solidFill>
                  <a:schemeClr val="bg1"/>
                </a:solidFill>
              </a:rPr>
              <a:t>Analyse &amp; Conception</a:t>
            </a:r>
          </a:p>
          <a:p>
            <a:pPr algn="ctr">
              <a:defRPr/>
            </a:pPr>
            <a:endParaRPr lang="fr-FR" sz="2400" b="1" dirty="0">
              <a:solidFill>
                <a:schemeClr val="bg1"/>
              </a:solidFill>
            </a:endParaRPr>
          </a:p>
        </p:txBody>
      </p:sp>
      <p:grpSp>
        <p:nvGrpSpPr>
          <p:cNvPr id="5" name="Group 45"/>
          <p:cNvGrpSpPr>
            <a:grpSpLocks/>
          </p:cNvGrpSpPr>
          <p:nvPr/>
        </p:nvGrpSpPr>
        <p:grpSpPr bwMode="auto">
          <a:xfrm>
            <a:off x="2714615" y="4058865"/>
            <a:ext cx="501650" cy="501650"/>
            <a:chOff x="1583" y="1494"/>
            <a:chExt cx="526" cy="526"/>
          </a:xfrm>
        </p:grpSpPr>
        <p:sp>
          <p:nvSpPr>
            <p:cNvPr id="88" name="Oval 4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29" name="Oval 4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0" name="Oval 4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1" name="Oval 4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2" name="Oval 5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133" name="Text Box 51"/>
          <p:cNvSpPr txBox="1">
            <a:spLocks noChangeArrowheads="1"/>
          </p:cNvSpPr>
          <p:nvPr/>
        </p:nvSpPr>
        <p:spPr bwMode="auto">
          <a:xfrm>
            <a:off x="2790784" y="4128020"/>
            <a:ext cx="301686"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sp>
        <p:nvSpPr>
          <p:cNvPr id="134" name="AutoShape 11"/>
          <p:cNvSpPr>
            <a:spLocks noChangeArrowheads="1"/>
          </p:cNvSpPr>
          <p:nvPr/>
        </p:nvSpPr>
        <p:spPr bwMode="ltGray">
          <a:xfrm>
            <a:off x="3164001" y="2090837"/>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Spécification des besoins</a:t>
            </a:r>
          </a:p>
        </p:txBody>
      </p:sp>
      <p:sp>
        <p:nvSpPr>
          <p:cNvPr id="135" name="Text Box 32"/>
          <p:cNvSpPr txBox="1">
            <a:spLocks noChangeArrowheads="1"/>
          </p:cNvSpPr>
          <p:nvPr/>
        </p:nvSpPr>
        <p:spPr bwMode="auto">
          <a:xfrm>
            <a:off x="2745046" y="2233383"/>
            <a:ext cx="311150" cy="366712"/>
          </a:xfrm>
          <a:prstGeom prst="rect">
            <a:avLst/>
          </a:prstGeom>
          <a:noFill/>
          <a:ln w="9525" algn="ctr">
            <a:noFill/>
            <a:miter lim="800000"/>
            <a:headEnd/>
            <a:tailEnd/>
          </a:ln>
        </p:spPr>
        <p:txBody>
          <a:bodyPr wrap="non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2</a:t>
            </a:r>
            <a:endParaRPr lang="en-US" dirty="0">
              <a:solidFill>
                <a:srgbClr val="000000"/>
              </a:solidFill>
              <a:effectLst>
                <a:outerShdw blurRad="38100" dist="38100" dir="2700000" algn="tl">
                  <a:srgbClr val="000000">
                    <a:alpha val="43137"/>
                  </a:srgbClr>
                </a:outerShdw>
              </a:effectLst>
            </a:endParaRPr>
          </a:p>
        </p:txBody>
      </p:sp>
      <p:sp>
        <p:nvSpPr>
          <p:cNvPr id="58" name="Rectangle 2"/>
          <p:cNvSpPr txBox="1">
            <a:spLocks noChangeArrowheads="1"/>
          </p:cNvSpPr>
          <p:nvPr/>
        </p:nvSpPr>
        <p:spPr bwMode="white">
          <a:xfrm>
            <a:off x="742120" y="3214546"/>
            <a:ext cx="2262550" cy="563562"/>
          </a:xfrm>
          <a:prstGeom prst="rect">
            <a:avLst/>
          </a:prstGeom>
          <a:effectLst/>
        </p:spPr>
        <p:txBody>
          <a:bodyPr vert="horz" lIns="95782" tIns="47891" rIns="95782" bIns="47891" rtlCol="0" anchor="b">
            <a:normAutofit fontScale="775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b="1" dirty="0" smtClean="0">
                <a:solidFill>
                  <a:srgbClr val="203C5A"/>
                </a:solidFill>
              </a:rPr>
              <a:t>Plan</a:t>
            </a:r>
          </a:p>
        </p:txBody>
      </p:sp>
      <p:sp>
        <p:nvSpPr>
          <p:cNvPr id="59" name="AutoShape 4"/>
          <p:cNvSpPr>
            <a:spLocks noChangeArrowheads="1"/>
          </p:cNvSpPr>
          <p:nvPr/>
        </p:nvSpPr>
        <p:spPr bwMode="ltGray">
          <a:xfrm>
            <a:off x="3282012" y="3053286"/>
            <a:ext cx="6117482"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fonctionnelle</a:t>
            </a:r>
            <a:endParaRPr lang="fr-FR" sz="2400" b="1" dirty="0">
              <a:solidFill>
                <a:schemeClr val="bg1"/>
              </a:solidFill>
            </a:endParaRPr>
          </a:p>
        </p:txBody>
      </p:sp>
      <p:sp>
        <p:nvSpPr>
          <p:cNvPr id="89" name="Text Box 51"/>
          <p:cNvSpPr txBox="1">
            <a:spLocks noChangeArrowheads="1"/>
          </p:cNvSpPr>
          <p:nvPr/>
        </p:nvSpPr>
        <p:spPr bwMode="auto">
          <a:xfrm>
            <a:off x="2912451" y="3029880"/>
            <a:ext cx="312907"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grpSp>
        <p:nvGrpSpPr>
          <p:cNvPr id="6" name="Group 5"/>
          <p:cNvGrpSpPr>
            <a:grpSpLocks/>
          </p:cNvGrpSpPr>
          <p:nvPr/>
        </p:nvGrpSpPr>
        <p:grpSpPr bwMode="auto">
          <a:xfrm>
            <a:off x="2779467" y="3103005"/>
            <a:ext cx="500063" cy="501650"/>
            <a:chOff x="1583" y="1494"/>
            <a:chExt cx="526" cy="526"/>
          </a:xfrm>
        </p:grpSpPr>
        <p:sp>
          <p:nvSpPr>
            <p:cNvPr id="91"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2"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3"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4"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5"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r>
                <a:rPr lang="fr-FR" dirty="0"/>
                <a:t>3</a:t>
              </a:r>
              <a:endParaRPr lang="fr-FR" sz="1800" b="0" i="0" dirty="0"/>
            </a:p>
          </p:txBody>
        </p:sp>
      </p:grpSp>
      <p:sp>
        <p:nvSpPr>
          <p:cNvPr id="96" name="Espace réservé du numéro de diapositive 60"/>
          <p:cNvSpPr>
            <a:spLocks noGrp="1"/>
          </p:cNvSpPr>
          <p:nvPr>
            <p:ph type="sldNum" sz="quarter" idx="12"/>
          </p:nvPr>
        </p:nvSpPr>
        <p:spPr>
          <a:xfrm>
            <a:off x="9531302" y="6333533"/>
            <a:ext cx="2438400" cy="365125"/>
          </a:xfrm>
        </p:spPr>
        <p:txBody>
          <a:bodyPr/>
          <a:lstStyle/>
          <a:p>
            <a:fld id="{BF4A28E8-094C-C143-8659-A24A62521A25}" type="slidenum">
              <a:rPr lang="fr-FR" sz="1800" b="1">
                <a:solidFill>
                  <a:schemeClr val="tx1">
                    <a:lumMod val="95000"/>
                    <a:lumOff val="5000"/>
                  </a:schemeClr>
                </a:solidFill>
              </a:rPr>
              <a:pPr/>
              <a:t>3</a:t>
            </a:fld>
            <a:endParaRPr lang="fr-FR" sz="1800" b="1" dirty="0">
              <a:solidFill>
                <a:schemeClr val="tx1">
                  <a:lumMod val="95000"/>
                  <a:lumOff val="5000"/>
                </a:schemeClr>
              </a:solidFill>
            </a:endParaRPr>
          </a:p>
        </p:txBody>
      </p:sp>
      <p:sp>
        <p:nvSpPr>
          <p:cNvPr id="46" name="AutoShape 18"/>
          <p:cNvSpPr>
            <a:spLocks noChangeArrowheads="1"/>
          </p:cNvSpPr>
          <p:nvPr/>
        </p:nvSpPr>
        <p:spPr bwMode="ltGray">
          <a:xfrm>
            <a:off x="2139174" y="5598189"/>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endParaRPr lang="en-US" sz="2400" b="1" dirty="0" smtClean="0">
              <a:solidFill>
                <a:schemeClr val="bg1"/>
              </a:solidFill>
            </a:endParaRPr>
          </a:p>
          <a:p>
            <a:pPr algn="ctr">
              <a:defRPr/>
            </a:pPr>
            <a:r>
              <a:rPr lang="en-US" sz="2400" b="1" dirty="0" smtClean="0">
                <a:solidFill>
                  <a:schemeClr val="bg1"/>
                </a:solidFill>
              </a:rPr>
              <a:t>Conclusion &amp; </a:t>
            </a:r>
            <a:r>
              <a:rPr lang="fr-FR" sz="2400" b="1" dirty="0" smtClean="0">
                <a:solidFill>
                  <a:schemeClr val="bg1"/>
                </a:solidFill>
              </a:rPr>
              <a:t>perspectives</a:t>
            </a:r>
          </a:p>
          <a:p>
            <a:pPr algn="ctr">
              <a:defRPr/>
            </a:pPr>
            <a:endParaRPr lang="fr-FR" sz="2400" b="1" dirty="0">
              <a:solidFill>
                <a:schemeClr val="bg1"/>
              </a:solidFill>
            </a:endParaRPr>
          </a:p>
        </p:txBody>
      </p:sp>
      <p:grpSp>
        <p:nvGrpSpPr>
          <p:cNvPr id="52" name="Group 19"/>
          <p:cNvGrpSpPr>
            <a:grpSpLocks/>
          </p:cNvGrpSpPr>
          <p:nvPr/>
        </p:nvGrpSpPr>
        <p:grpSpPr bwMode="auto">
          <a:xfrm>
            <a:off x="1561406" y="5692452"/>
            <a:ext cx="535610" cy="566116"/>
            <a:chOff x="1583" y="1494"/>
            <a:chExt cx="526" cy="526"/>
          </a:xfrm>
        </p:grpSpPr>
        <p:sp>
          <p:nvSpPr>
            <p:cNvPr id="60" name="Oval 20"/>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1" name="Oval 21"/>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2" name="Oval 22"/>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3" name="Oval 23"/>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64" name="Oval 24"/>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grpSp>
      <p:sp>
        <p:nvSpPr>
          <p:cNvPr id="65" name="Text Box 34"/>
          <p:cNvSpPr txBox="1">
            <a:spLocks noChangeArrowheads="1"/>
          </p:cNvSpPr>
          <p:nvPr/>
        </p:nvSpPr>
        <p:spPr bwMode="auto">
          <a:xfrm>
            <a:off x="1667734" y="5788923"/>
            <a:ext cx="272695" cy="366713"/>
          </a:xfrm>
          <a:prstGeom prst="rect">
            <a:avLst/>
          </a:prstGeom>
          <a:noFill/>
          <a:ln w="9525" algn="ctr">
            <a:noFill/>
            <a:miter lim="800000"/>
            <a:headEnd/>
            <a:tailEnd/>
          </a:ln>
        </p:spPr>
        <p:txBody>
          <a:bodyPr wrap="squar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6</a:t>
            </a:r>
            <a:endParaRPr lang="en-US" sz="1800" i="0" dirty="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2996692"/>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30</a:t>
            </a:fld>
            <a:endParaRPr lang="fr-FR" sz="1800" b="1" dirty="0">
              <a:solidFill>
                <a:schemeClr val="tx1">
                  <a:lumMod val="95000"/>
                  <a:lumOff val="5000"/>
                </a:schemeClr>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solidFill>
                  <a:schemeClr val="bg2"/>
                </a:solidFill>
              </a:rPr>
              <a:t>Environnement de travail</a:t>
            </a:r>
            <a:r>
              <a:rPr lang="fr-FR" sz="1400" dirty="0" smtClean="0"/>
              <a:t> </a:t>
            </a:r>
            <a:r>
              <a:rPr lang="fr-FR" sz="1400" dirty="0" smtClean="0">
                <a:solidFill>
                  <a:schemeClr val="bg1">
                    <a:lumMod val="85000"/>
                  </a:schemeClr>
                </a:solidFill>
              </a:rPr>
              <a:t>|</a:t>
            </a:r>
            <a:r>
              <a:rPr lang="fr-FR" sz="1400" dirty="0" smtClean="0"/>
              <a:t>l’implémentation</a:t>
            </a:r>
            <a:endParaRPr lang="fr-FR" sz="1400" dirty="0"/>
          </a:p>
          <a:p>
            <a:r>
              <a:rPr lang="fr-FR" sz="1400" dirty="0" smtClean="0"/>
              <a:t> </a:t>
            </a:r>
            <a:endParaRPr lang="fr-FR" sz="1400" dirty="0"/>
          </a:p>
        </p:txBody>
      </p:sp>
      <p:sp>
        <p:nvSpPr>
          <p:cNvPr id="18" name="Triangle isocèle 17"/>
          <p:cNvSpPr/>
          <p:nvPr/>
        </p:nvSpPr>
        <p:spPr>
          <a:xfrm>
            <a:off x="7344281" y="906894"/>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22" name="Tableau 21"/>
          <p:cNvGraphicFramePr>
            <a:graphicFrameLocks noGrp="1"/>
          </p:cNvGraphicFramePr>
          <p:nvPr>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&amp; conception</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algn="ctr"/>
                      <a:r>
                        <a:rPr lang="fr-FR" sz="1800" b="1" kern="1200" dirty="0" smtClean="0">
                          <a:solidFill>
                            <a:schemeClr val="bg1"/>
                          </a:solidFill>
                          <a:latin typeface="+mn-lt"/>
                          <a:ea typeface="+mn-ea"/>
                          <a:cs typeface="+mn-cs"/>
                        </a:rPr>
                        <a:t>Réalisation</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8" name="모서리가 둥근 직사각형 69"/>
          <p:cNvSpPr/>
          <p:nvPr/>
        </p:nvSpPr>
        <p:spPr>
          <a:xfrm>
            <a:off x="410856" y="1369619"/>
            <a:ext cx="2395406" cy="569540"/>
          </a:xfrm>
          <a:prstGeom prst="roundRect">
            <a:avLst/>
          </a:prstGeom>
          <a:gradFill>
            <a:gsLst>
              <a:gs pos="0">
                <a:schemeClr val="accent1"/>
              </a:gs>
              <a:gs pos="61000">
                <a:schemeClr val="tx2"/>
              </a:gs>
              <a:gs pos="100000">
                <a:schemeClr val="accent1"/>
              </a:gs>
            </a:gsLst>
            <a:lin ang="5400000" scaled="0"/>
          </a:gradFill>
          <a:ln>
            <a:solidFill>
              <a:schemeClr val="bg1"/>
            </a:solidFill>
          </a:ln>
          <a:scene3d>
            <a:camera prst="orthographicFront"/>
            <a:lightRig rig="threePt" dir="t"/>
          </a:scene3d>
          <a:sp3d>
            <a:bevelT w="508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dirty="0" smtClean="0"/>
              <a:t>Interface CV</a:t>
            </a:r>
            <a:endParaRPr lang="ko-KR" alt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2016" y="2081048"/>
            <a:ext cx="11006050" cy="4327057"/>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2050"/>
                                        </p:tgtEl>
                                        <p:attrNameLst>
                                          <p:attrName>ppt_x</p:attrName>
                                        </p:attrNameLst>
                                      </p:cBhvr>
                                      <p:tavLst>
                                        <p:tav tm="0">
                                          <p:val>
                                            <p:strVal val="ppt_x"/>
                                          </p:val>
                                        </p:tav>
                                        <p:tav tm="100000">
                                          <p:val>
                                            <p:strVal val="ppt_x"/>
                                          </p:val>
                                        </p:tav>
                                      </p:tavLst>
                                    </p:anim>
                                    <p:anim calcmode="lin" valueType="num">
                                      <p:cBhvr additive="base">
                                        <p:cTn id="17" dur="500"/>
                                        <p:tgtEl>
                                          <p:spTgt spid="2050"/>
                                        </p:tgtEl>
                                        <p:attrNameLst>
                                          <p:attrName>ppt_y</p:attrName>
                                        </p:attrNameLst>
                                      </p:cBhvr>
                                      <p:tavLst>
                                        <p:tav tm="0">
                                          <p:val>
                                            <p:strVal val="ppt_y"/>
                                          </p:val>
                                        </p:tav>
                                        <p:tav tm="100000">
                                          <p:val>
                                            <p:strVal val="1+ppt_h/2"/>
                                          </p:val>
                                        </p:tav>
                                      </p:tavLst>
                                    </p:anim>
                                    <p:set>
                                      <p:cBhvr>
                                        <p:cTn id="18"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31</a:t>
            </a:fld>
            <a:endParaRPr lang="fr-FR" sz="1800" b="1" dirty="0">
              <a:solidFill>
                <a:schemeClr val="tx1">
                  <a:lumMod val="95000"/>
                  <a:lumOff val="5000"/>
                </a:schemeClr>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solidFill>
                  <a:schemeClr val="bg2"/>
                </a:solidFill>
              </a:rPr>
              <a:t>Environnement de travail</a:t>
            </a:r>
            <a:r>
              <a:rPr lang="fr-FR" sz="1400" dirty="0" smtClean="0"/>
              <a:t> </a:t>
            </a:r>
            <a:r>
              <a:rPr lang="fr-FR" sz="1400" dirty="0" smtClean="0">
                <a:solidFill>
                  <a:schemeClr val="bg1">
                    <a:lumMod val="85000"/>
                  </a:schemeClr>
                </a:solidFill>
              </a:rPr>
              <a:t>|</a:t>
            </a:r>
            <a:r>
              <a:rPr lang="fr-FR" sz="1400" dirty="0" smtClean="0"/>
              <a:t>l’implémentation</a:t>
            </a:r>
            <a:endParaRPr lang="fr-FR" sz="1400" dirty="0"/>
          </a:p>
          <a:p>
            <a:r>
              <a:rPr lang="fr-FR" sz="1400" dirty="0" smtClean="0"/>
              <a:t> </a:t>
            </a:r>
            <a:endParaRPr lang="fr-FR" sz="1400" dirty="0"/>
          </a:p>
        </p:txBody>
      </p:sp>
      <p:sp>
        <p:nvSpPr>
          <p:cNvPr id="18" name="Triangle isocèle 17"/>
          <p:cNvSpPr/>
          <p:nvPr/>
        </p:nvSpPr>
        <p:spPr>
          <a:xfrm>
            <a:off x="7123564" y="906894"/>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22" name="Tableau 21"/>
          <p:cNvGraphicFramePr>
            <a:graphicFrameLocks noGrp="1"/>
          </p:cNvGraphicFramePr>
          <p:nvPr>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&amp; conception</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algn="ctr"/>
                      <a:r>
                        <a:rPr lang="fr-FR" sz="1800" b="1" kern="1200" dirty="0" smtClean="0">
                          <a:solidFill>
                            <a:schemeClr val="bg1"/>
                          </a:solidFill>
                          <a:latin typeface="+mn-lt"/>
                          <a:ea typeface="+mn-ea"/>
                          <a:cs typeface="+mn-cs"/>
                        </a:rPr>
                        <a:t>Réalisation</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7" name="모서리가 둥근 직사각형 69"/>
          <p:cNvSpPr/>
          <p:nvPr/>
        </p:nvSpPr>
        <p:spPr>
          <a:xfrm>
            <a:off x="363559" y="928183"/>
            <a:ext cx="2962965" cy="837554"/>
          </a:xfrm>
          <a:prstGeom prst="roundRect">
            <a:avLst/>
          </a:prstGeom>
          <a:gradFill>
            <a:gsLst>
              <a:gs pos="0">
                <a:schemeClr val="accent1"/>
              </a:gs>
              <a:gs pos="61000">
                <a:schemeClr val="tx2"/>
              </a:gs>
              <a:gs pos="100000">
                <a:schemeClr val="accent1"/>
              </a:gs>
            </a:gsLst>
            <a:lin ang="5400000" scaled="0"/>
          </a:gradFill>
          <a:ln>
            <a:solidFill>
              <a:schemeClr val="bg1"/>
            </a:solidFill>
          </a:ln>
          <a:scene3d>
            <a:camera prst="orthographicFront"/>
            <a:lightRig rig="threePt" dir="t"/>
          </a:scene3d>
          <a:sp3d>
            <a:bevelT w="508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dirty="0" smtClean="0"/>
              <a:t>Interface offre</a:t>
            </a:r>
            <a:endParaRPr lang="ko-KR" alt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3560" y="1986455"/>
            <a:ext cx="11324136" cy="4619297"/>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p:cTn id="11" dur="1000" fill="hold"/>
                                        <p:tgtEl>
                                          <p:spTgt spid="3074"/>
                                        </p:tgtEl>
                                        <p:attrNameLst>
                                          <p:attrName>ppt_w</p:attrName>
                                        </p:attrNameLst>
                                      </p:cBhvr>
                                      <p:tavLst>
                                        <p:tav tm="0">
                                          <p:val>
                                            <p:strVal val="#ppt_w*0.70"/>
                                          </p:val>
                                        </p:tav>
                                        <p:tav tm="100000">
                                          <p:val>
                                            <p:strVal val="#ppt_w"/>
                                          </p:val>
                                        </p:tav>
                                      </p:tavLst>
                                    </p:anim>
                                    <p:anim calcmode="lin" valueType="num">
                                      <p:cBhvr>
                                        <p:cTn id="12" dur="1000" fill="hold"/>
                                        <p:tgtEl>
                                          <p:spTgt spid="3074"/>
                                        </p:tgtEl>
                                        <p:attrNameLst>
                                          <p:attrName>ppt_h</p:attrName>
                                        </p:attrNameLst>
                                      </p:cBhvr>
                                      <p:tavLst>
                                        <p:tav tm="0">
                                          <p:val>
                                            <p:strVal val="#ppt_h"/>
                                          </p:val>
                                        </p:tav>
                                        <p:tav tm="100000">
                                          <p:val>
                                            <p:strVal val="#ppt_h"/>
                                          </p:val>
                                        </p:tav>
                                      </p:tavLst>
                                    </p:anim>
                                    <p:animEffect transition="in" filter="fade">
                                      <p:cBhvr>
                                        <p:cTn id="13" dur="10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xit" presetSubtype="0" fill="hold" nodeType="clickEffect">
                                  <p:stCondLst>
                                    <p:cond delay="0"/>
                                  </p:stCondLst>
                                  <p:childTnLst>
                                    <p:anim calcmode="lin" valueType="num">
                                      <p:cBhvr>
                                        <p:cTn id="17" dur="500"/>
                                        <p:tgtEl>
                                          <p:spTgt spid="3074"/>
                                        </p:tgtEl>
                                        <p:attrNameLst>
                                          <p:attrName>ppt_w</p:attrName>
                                        </p:attrNameLst>
                                      </p:cBhvr>
                                      <p:tavLst>
                                        <p:tav tm="0">
                                          <p:val>
                                            <p:strVal val="ppt_w"/>
                                          </p:val>
                                        </p:tav>
                                        <p:tav tm="100000">
                                          <p:val>
                                            <p:fltVal val="0"/>
                                          </p:val>
                                        </p:tav>
                                      </p:tavLst>
                                    </p:anim>
                                    <p:anim calcmode="lin" valueType="num">
                                      <p:cBhvr>
                                        <p:cTn id="18" dur="500"/>
                                        <p:tgtEl>
                                          <p:spTgt spid="3074"/>
                                        </p:tgtEl>
                                        <p:attrNameLst>
                                          <p:attrName>ppt_h</p:attrName>
                                        </p:attrNameLst>
                                      </p:cBhvr>
                                      <p:tavLst>
                                        <p:tav tm="0">
                                          <p:val>
                                            <p:strVal val="ppt_h"/>
                                          </p:val>
                                        </p:tav>
                                        <p:tav tm="100000">
                                          <p:val>
                                            <p:fltVal val="0"/>
                                          </p:val>
                                        </p:tav>
                                      </p:tavLst>
                                    </p:anim>
                                    <p:animEffect transition="out" filter="fade">
                                      <p:cBhvr>
                                        <p:cTn id="19" dur="500"/>
                                        <p:tgtEl>
                                          <p:spTgt spid="3074"/>
                                        </p:tgtEl>
                                      </p:cBhvr>
                                    </p:animEffect>
                                    <p:set>
                                      <p:cBhvr>
                                        <p:cTn id="20" dur="1" fill="hold">
                                          <p:stCondLst>
                                            <p:cond delay="499"/>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32</a:t>
            </a:fld>
            <a:endParaRPr lang="fr-FR" sz="1800" b="1" dirty="0">
              <a:solidFill>
                <a:schemeClr val="tx1">
                  <a:lumMod val="95000"/>
                  <a:lumOff val="5000"/>
                </a:schemeClr>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solidFill>
                  <a:schemeClr val="bg2"/>
                </a:solidFill>
              </a:rPr>
              <a:t>Environnement de travail</a:t>
            </a:r>
            <a:r>
              <a:rPr lang="fr-FR" sz="1400" dirty="0" smtClean="0"/>
              <a:t> </a:t>
            </a:r>
            <a:r>
              <a:rPr lang="fr-FR" sz="1400" dirty="0" smtClean="0">
                <a:solidFill>
                  <a:schemeClr val="bg1">
                    <a:lumMod val="85000"/>
                  </a:schemeClr>
                </a:solidFill>
              </a:rPr>
              <a:t>|</a:t>
            </a:r>
            <a:r>
              <a:rPr lang="fr-FR" sz="1400" dirty="0" smtClean="0"/>
              <a:t>l’implémentation</a:t>
            </a:r>
            <a:endParaRPr lang="fr-FR" sz="1400" dirty="0"/>
          </a:p>
          <a:p>
            <a:r>
              <a:rPr lang="fr-FR" sz="1400" dirty="0" smtClean="0"/>
              <a:t> </a:t>
            </a:r>
            <a:endParaRPr lang="fr-FR" sz="1400" dirty="0"/>
          </a:p>
        </p:txBody>
      </p:sp>
      <p:sp>
        <p:nvSpPr>
          <p:cNvPr id="18" name="Triangle isocèle 17"/>
          <p:cNvSpPr/>
          <p:nvPr/>
        </p:nvSpPr>
        <p:spPr>
          <a:xfrm>
            <a:off x="7202392" y="891129"/>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22" name="Tableau 21"/>
          <p:cNvGraphicFramePr>
            <a:graphicFrameLocks noGrp="1"/>
          </p:cNvGraphicFramePr>
          <p:nvPr>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&amp; conception</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algn="ctr"/>
                      <a:r>
                        <a:rPr lang="fr-FR" sz="1800" b="1" kern="1200" dirty="0" smtClean="0">
                          <a:solidFill>
                            <a:schemeClr val="bg1"/>
                          </a:solidFill>
                          <a:latin typeface="+mn-lt"/>
                          <a:ea typeface="+mn-ea"/>
                          <a:cs typeface="+mn-cs"/>
                        </a:rPr>
                        <a:t>Réalisation</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
        <p:nvSpPr>
          <p:cNvPr id="7" name="모서리가 둥근 직사각형 69"/>
          <p:cNvSpPr/>
          <p:nvPr/>
        </p:nvSpPr>
        <p:spPr>
          <a:xfrm>
            <a:off x="363560" y="912418"/>
            <a:ext cx="2962965" cy="837554"/>
          </a:xfrm>
          <a:prstGeom prst="roundRect">
            <a:avLst/>
          </a:prstGeom>
          <a:gradFill>
            <a:gsLst>
              <a:gs pos="0">
                <a:schemeClr val="accent1"/>
              </a:gs>
              <a:gs pos="61000">
                <a:schemeClr val="tx2"/>
              </a:gs>
              <a:gs pos="100000">
                <a:schemeClr val="accent1"/>
              </a:gs>
            </a:gsLst>
            <a:lin ang="5400000" scaled="0"/>
          </a:gradFill>
          <a:ln>
            <a:solidFill>
              <a:schemeClr val="bg1"/>
            </a:solidFill>
          </a:ln>
          <a:scene3d>
            <a:camera prst="orthographicFront"/>
            <a:lightRig rig="threePt" dir="t"/>
          </a:scene3d>
          <a:sp3d>
            <a:bevelT w="508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dirty="0" smtClean="0"/>
              <a:t>Recherche Compétence</a:t>
            </a:r>
            <a:endParaRPr lang="ko-KR" alt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3560" y="1860592"/>
            <a:ext cx="11257633" cy="4776691"/>
          </a:xfrm>
          <a:prstGeom prst="rect">
            <a:avLst/>
          </a:prstGeom>
          <a:noFill/>
        </p:spPr>
      </p:pic>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p:cTn id="11" dur="1000" fill="hold"/>
                                        <p:tgtEl>
                                          <p:spTgt spid="4098"/>
                                        </p:tgtEl>
                                        <p:attrNameLst>
                                          <p:attrName>ppt_w</p:attrName>
                                        </p:attrNameLst>
                                      </p:cBhvr>
                                      <p:tavLst>
                                        <p:tav tm="0">
                                          <p:val>
                                            <p:strVal val="#ppt_w*0.70"/>
                                          </p:val>
                                        </p:tav>
                                        <p:tav tm="100000">
                                          <p:val>
                                            <p:strVal val="#ppt_w"/>
                                          </p:val>
                                        </p:tav>
                                      </p:tavLst>
                                    </p:anim>
                                    <p:anim calcmode="lin" valueType="num">
                                      <p:cBhvr>
                                        <p:cTn id="12" dur="1000" fill="hold"/>
                                        <p:tgtEl>
                                          <p:spTgt spid="4098"/>
                                        </p:tgtEl>
                                        <p:attrNameLst>
                                          <p:attrName>ppt_h</p:attrName>
                                        </p:attrNameLst>
                                      </p:cBhvr>
                                      <p:tavLst>
                                        <p:tav tm="0">
                                          <p:val>
                                            <p:strVal val="#ppt_h"/>
                                          </p:val>
                                        </p:tav>
                                        <p:tav tm="100000">
                                          <p:val>
                                            <p:strVal val="#ppt_h"/>
                                          </p:val>
                                        </p:tav>
                                      </p:tavLst>
                                    </p:anim>
                                    <p:animEffect transition="in" filter="fade">
                                      <p:cBhvr>
                                        <p:cTn id="13"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33</a:t>
            </a:fld>
            <a:endParaRPr lang="fr-FR" sz="1800" b="1" dirty="0">
              <a:solidFill>
                <a:schemeClr val="tx1">
                  <a:lumMod val="95000"/>
                  <a:lumOff val="5000"/>
                </a:schemeClr>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solidFill>
                  <a:schemeClr val="bg2"/>
                </a:solidFill>
              </a:rPr>
              <a:t>Environnement de travail</a:t>
            </a:r>
            <a:r>
              <a:rPr lang="fr-FR" sz="1400" dirty="0" smtClean="0"/>
              <a:t> </a:t>
            </a:r>
            <a:r>
              <a:rPr lang="fr-FR" sz="1400" dirty="0" smtClean="0">
                <a:solidFill>
                  <a:schemeClr val="bg1">
                    <a:lumMod val="85000"/>
                  </a:schemeClr>
                </a:solidFill>
              </a:rPr>
              <a:t>|</a:t>
            </a:r>
            <a:r>
              <a:rPr lang="fr-FR" sz="1400" dirty="0" smtClean="0"/>
              <a:t>l’implémentation</a:t>
            </a:r>
            <a:endParaRPr lang="fr-FR" sz="1400" dirty="0"/>
          </a:p>
          <a:p>
            <a:r>
              <a:rPr lang="fr-FR" sz="1400" dirty="0" smtClean="0"/>
              <a:t> </a:t>
            </a:r>
            <a:endParaRPr lang="fr-FR" sz="1400" dirty="0"/>
          </a:p>
        </p:txBody>
      </p:sp>
      <p:sp>
        <p:nvSpPr>
          <p:cNvPr id="18" name="Triangle isocèle 17"/>
          <p:cNvSpPr/>
          <p:nvPr/>
        </p:nvSpPr>
        <p:spPr>
          <a:xfrm>
            <a:off x="7470405" y="875363"/>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22" name="Tableau 21"/>
          <p:cNvGraphicFramePr>
            <a:graphicFrameLocks noGrp="1"/>
          </p:cNvGraphicFramePr>
          <p:nvPr>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&amp; conception</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algn="ctr"/>
                      <a:r>
                        <a:rPr lang="fr-FR" sz="1800" b="1" kern="1200" dirty="0" smtClean="0">
                          <a:solidFill>
                            <a:schemeClr val="bg1"/>
                          </a:solidFill>
                          <a:latin typeface="+mn-lt"/>
                          <a:ea typeface="+mn-ea"/>
                          <a:cs typeface="+mn-cs"/>
                        </a:rPr>
                        <a:t>Réalisation</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pic>
        <p:nvPicPr>
          <p:cNvPr id="9" name="Picture 2" descr="http://thumbs.dreamstime.com/t/signe-de-d%C3%A9mo-36021240.jpg"/>
          <p:cNvPicPr>
            <a:picLocks noChangeAspect="1" noChangeArrowheads="1"/>
          </p:cNvPicPr>
          <p:nvPr/>
        </p:nvPicPr>
        <p:blipFill>
          <a:blip r:embed="rId4"/>
          <a:srcRect/>
          <a:stretch>
            <a:fillRect/>
          </a:stretch>
        </p:blipFill>
        <p:spPr bwMode="auto">
          <a:xfrm>
            <a:off x="4268994" y="2224903"/>
            <a:ext cx="4174447" cy="1952959"/>
          </a:xfrm>
          <a:prstGeom prst="rect">
            <a:avLst/>
          </a:prstGeom>
          <a:noFill/>
        </p:spPr>
      </p:pic>
      <p:pic>
        <p:nvPicPr>
          <p:cNvPr id="5123" name="Picture 3" descr="C:\Users\wafa\Desktop\attention_bonhomme_imagelarge.jpg"/>
          <p:cNvPicPr>
            <a:picLocks noChangeAspect="1" noChangeArrowheads="1"/>
          </p:cNvPicPr>
          <p:nvPr/>
        </p:nvPicPr>
        <p:blipFill>
          <a:blip r:embed="rId5"/>
          <a:srcRect/>
          <a:stretch>
            <a:fillRect/>
          </a:stretch>
        </p:blipFill>
        <p:spPr bwMode="auto">
          <a:xfrm>
            <a:off x="801030" y="1923392"/>
            <a:ext cx="3298003" cy="3975719"/>
          </a:xfrm>
          <a:prstGeom prst="rect">
            <a:avLst/>
          </a:prstGeom>
          <a:noFill/>
        </p:spPr>
      </p:pic>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582360" y="6290433"/>
            <a:ext cx="2438400" cy="365125"/>
          </a:xfrm>
        </p:spPr>
        <p:txBody>
          <a:bodyPr/>
          <a:lstStyle/>
          <a:p>
            <a:fld id="{BF4A28E8-094C-C143-8659-A24A62521A25}" type="slidenum">
              <a:rPr lang="fr-FR" sz="1800" b="1" smtClean="0">
                <a:solidFill>
                  <a:schemeClr val="tx1">
                    <a:lumMod val="95000"/>
                    <a:lumOff val="5000"/>
                  </a:schemeClr>
                </a:solidFill>
              </a:rPr>
              <a:pPr/>
              <a:t>34</a:t>
            </a:fld>
            <a:endParaRPr lang="fr-FR" sz="1800" b="1" dirty="0">
              <a:solidFill>
                <a:schemeClr val="tx1">
                  <a:lumMod val="95000"/>
                  <a:lumOff val="5000"/>
                </a:schemeClr>
              </a:solidFill>
            </a:endParaRPr>
          </a:p>
        </p:txBody>
      </p:sp>
      <p:sp>
        <p:nvSpPr>
          <p:cNvPr id="17" name="TextBox 26"/>
          <p:cNvSpPr txBox="1"/>
          <p:nvPr/>
        </p:nvSpPr>
        <p:spPr>
          <a:xfrm>
            <a:off x="4847775" y="563674"/>
            <a:ext cx="6339835" cy="523220"/>
          </a:xfrm>
          <a:prstGeom prst="rect">
            <a:avLst/>
          </a:prstGeom>
          <a:noFill/>
          <a:ln w="3175">
            <a:noFill/>
          </a:ln>
        </p:spPr>
        <p:txBody>
          <a:bodyPr wrap="square" rtlCol="0">
            <a:spAutoFit/>
          </a:bodyPr>
          <a:lstStyle/>
          <a:p>
            <a:r>
              <a:rPr lang="fr-FR" sz="1400" dirty="0" smtClean="0">
                <a:solidFill>
                  <a:schemeClr val="bg2"/>
                </a:solidFill>
              </a:rPr>
              <a:t>Environnement de travail</a:t>
            </a:r>
            <a:r>
              <a:rPr lang="fr-FR" sz="1400" dirty="0" smtClean="0"/>
              <a:t> </a:t>
            </a:r>
            <a:r>
              <a:rPr lang="fr-FR" sz="1400" dirty="0" smtClean="0">
                <a:solidFill>
                  <a:schemeClr val="bg1">
                    <a:lumMod val="85000"/>
                  </a:schemeClr>
                </a:solidFill>
              </a:rPr>
              <a:t>|</a:t>
            </a:r>
            <a:r>
              <a:rPr lang="fr-FR" sz="1400" dirty="0" smtClean="0"/>
              <a:t>l’implémentation</a:t>
            </a:r>
            <a:endParaRPr lang="fr-FR" sz="1400" dirty="0"/>
          </a:p>
          <a:p>
            <a:r>
              <a:rPr lang="fr-FR" sz="1400" dirty="0" smtClean="0"/>
              <a:t> </a:t>
            </a:r>
            <a:endParaRPr lang="fr-FR" sz="1400" dirty="0"/>
          </a:p>
        </p:txBody>
      </p:sp>
      <p:sp>
        <p:nvSpPr>
          <p:cNvPr id="18" name="Triangle isocèle 17"/>
          <p:cNvSpPr/>
          <p:nvPr/>
        </p:nvSpPr>
        <p:spPr>
          <a:xfrm>
            <a:off x="7612295" y="875363"/>
            <a:ext cx="214092"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p:cNvCxnSpPr/>
          <p:nvPr/>
        </p:nvCxnSpPr>
        <p:spPr>
          <a:xfrm>
            <a:off x="4847775" y="871750"/>
            <a:ext cx="3816000" cy="33038"/>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graphicFrame>
        <p:nvGraphicFramePr>
          <p:cNvPr id="22" name="Tableau 21"/>
          <p:cNvGraphicFramePr>
            <a:graphicFrameLocks noGrp="1"/>
          </p:cNvGraphicFramePr>
          <p:nvPr>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fonctionnelle</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&amp; conception</a:t>
                      </a:r>
                      <a:endParaRPr lang="fr-FR" sz="1400" b="1" kern="1200" dirty="0">
                        <a:solidFill>
                          <a:schemeClr val="bg1"/>
                        </a:solidFill>
                        <a:latin typeface="+mn-lt"/>
                        <a:ea typeface="+mn-ea"/>
                        <a:cs typeface="+mn-cs"/>
                      </a:endParaRPr>
                    </a:p>
                  </a:txBody>
                  <a:tcPr>
                    <a:solidFill>
                      <a:srgbClr val="235C81">
                        <a:alpha val="25000"/>
                      </a:srgbClr>
                    </a:solidFill>
                  </a:tcPr>
                </a:tc>
                <a:tc>
                  <a:txBody>
                    <a:bodyPr/>
                    <a:lstStyle/>
                    <a:p>
                      <a:pPr algn="ctr"/>
                      <a:r>
                        <a:rPr lang="fr-FR" sz="1800" b="1" kern="1200" dirty="0" smtClean="0">
                          <a:solidFill>
                            <a:schemeClr val="bg1"/>
                          </a:solidFill>
                          <a:latin typeface="+mn-lt"/>
                          <a:ea typeface="+mn-ea"/>
                          <a:cs typeface="+mn-cs"/>
                        </a:rPr>
                        <a:t>Réalisation</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pic>
        <p:nvPicPr>
          <p:cNvPr id="2" name="TuniRecPFE_HaithamGhorbel_AmineBouazizi">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763" y="1055364"/>
            <a:ext cx="12187237" cy="5235069"/>
          </a:xfrm>
          <a:prstGeom prst="rect">
            <a:avLst/>
          </a:prstGeom>
        </p:spPr>
      </p:pic>
    </p:spTree>
    <p:custDataLst>
      <p:tags r:id="rId1"/>
    </p:custDataLst>
    <p:extLst>
      <p:ext uri="{BB962C8B-B14F-4D97-AF65-F5344CB8AC3E}">
        <p14:creationId xmlns:p14="http://schemas.microsoft.com/office/powerpoint/2010/main" val="422514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c 53"/>
          <p:cNvSpPr>
            <a:spLocks/>
          </p:cNvSpPr>
          <p:nvPr/>
        </p:nvSpPr>
        <p:spPr bwMode="auto">
          <a:xfrm>
            <a:off x="470647" y="551330"/>
            <a:ext cx="2598258" cy="5823402"/>
          </a:xfrm>
          <a:custGeom>
            <a:avLst/>
            <a:gdLst>
              <a:gd name="T0" fmla="*/ 2147483647 w 23745"/>
              <a:gd name="T1" fmla="*/ 0 h 43200"/>
              <a:gd name="T2" fmla="*/ 0 w 23745"/>
              <a:gd name="T3" fmla="*/ 2147483647 h 43200"/>
              <a:gd name="T4" fmla="*/ 2147483647 w 23745"/>
              <a:gd name="T5" fmla="*/ 2147483647 h 43200"/>
              <a:gd name="T6" fmla="*/ 0 60000 65536"/>
              <a:gd name="T7" fmla="*/ 0 60000 65536"/>
              <a:gd name="T8" fmla="*/ 0 60000 65536"/>
              <a:gd name="T9" fmla="*/ 0 w 23745"/>
              <a:gd name="T10" fmla="*/ 0 h 43200"/>
              <a:gd name="T11" fmla="*/ 23745 w 23745"/>
              <a:gd name="T12" fmla="*/ 43200 h 43200"/>
            </a:gdLst>
            <a:ahLst/>
            <a:cxnLst>
              <a:cxn ang="T6">
                <a:pos x="T0" y="T1"/>
              </a:cxn>
              <a:cxn ang="T7">
                <a:pos x="T2" y="T3"/>
              </a:cxn>
              <a:cxn ang="T8">
                <a:pos x="T4" y="T5"/>
              </a:cxn>
            </a:cxnLst>
            <a:rect l="T9" t="T10" r="T11" b="T12"/>
            <a:pathLst>
              <a:path w="23745" h="43200" fill="none" extrusionOk="0">
                <a:moveTo>
                  <a:pt x="2144" y="0"/>
                </a:moveTo>
                <a:cubicBezTo>
                  <a:pt x="14074" y="0"/>
                  <a:pt x="23745" y="9670"/>
                  <a:pt x="23745" y="21600"/>
                </a:cubicBezTo>
                <a:cubicBezTo>
                  <a:pt x="23745" y="33529"/>
                  <a:pt x="14074" y="43200"/>
                  <a:pt x="2145" y="43200"/>
                </a:cubicBezTo>
                <a:cubicBezTo>
                  <a:pt x="1428" y="43200"/>
                  <a:pt x="712" y="43164"/>
                  <a:pt x="-1" y="43093"/>
                </a:cubicBezTo>
              </a:path>
              <a:path w="23745" h="43200" stroke="0" extrusionOk="0">
                <a:moveTo>
                  <a:pt x="2144" y="0"/>
                </a:moveTo>
                <a:cubicBezTo>
                  <a:pt x="14074" y="0"/>
                  <a:pt x="23745" y="9670"/>
                  <a:pt x="23745" y="21600"/>
                </a:cubicBezTo>
                <a:cubicBezTo>
                  <a:pt x="23745" y="33529"/>
                  <a:pt x="14074" y="43200"/>
                  <a:pt x="2145" y="43200"/>
                </a:cubicBezTo>
                <a:cubicBezTo>
                  <a:pt x="1428" y="43200"/>
                  <a:pt x="712" y="43164"/>
                  <a:pt x="-1" y="43093"/>
                </a:cubicBezTo>
                <a:lnTo>
                  <a:pt x="2145" y="21600"/>
                </a:lnTo>
                <a:close/>
              </a:path>
            </a:pathLst>
          </a:custGeom>
          <a:noFill/>
          <a:ln w="76200" cap="rnd">
            <a:solidFill>
              <a:srgbClr val="175C7B"/>
            </a:solidFill>
            <a:prstDash val="sysDot"/>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nvGrpSpPr>
          <p:cNvPr id="2" name="Group 5"/>
          <p:cNvGrpSpPr>
            <a:grpSpLocks/>
          </p:cNvGrpSpPr>
          <p:nvPr/>
        </p:nvGrpSpPr>
        <p:grpSpPr bwMode="auto">
          <a:xfrm>
            <a:off x="2168251" y="1251871"/>
            <a:ext cx="500063" cy="501650"/>
            <a:chOff x="1583" y="1494"/>
            <a:chExt cx="526" cy="526"/>
          </a:xfrm>
        </p:grpSpPr>
        <p:sp>
          <p:nvSpPr>
            <p:cNvPr id="47"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8"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9"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0"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1"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grpSp>
        <p:nvGrpSpPr>
          <p:cNvPr id="3" name="Group 5"/>
          <p:cNvGrpSpPr>
            <a:grpSpLocks/>
          </p:cNvGrpSpPr>
          <p:nvPr/>
        </p:nvGrpSpPr>
        <p:grpSpPr bwMode="auto">
          <a:xfrm>
            <a:off x="2662420" y="2209901"/>
            <a:ext cx="500063" cy="501650"/>
            <a:chOff x="1583" y="1494"/>
            <a:chExt cx="526" cy="526"/>
          </a:xfrm>
        </p:grpSpPr>
        <p:sp>
          <p:nvSpPr>
            <p:cNvPr id="53"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4"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5"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6"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7"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67" name="AutoShape 11"/>
          <p:cNvSpPr>
            <a:spLocks noChangeArrowheads="1"/>
          </p:cNvSpPr>
          <p:nvPr/>
        </p:nvSpPr>
        <p:spPr bwMode="ltGray">
          <a:xfrm>
            <a:off x="2669677" y="1158766"/>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Introduction</a:t>
            </a:r>
            <a:r>
              <a:rPr lang="fr-FR" sz="2400" b="1" dirty="0" smtClean="0">
                <a:solidFill>
                  <a:schemeClr val="bg1"/>
                </a:solidFill>
                <a:effectLst>
                  <a:outerShdw blurRad="38100" dist="38100" dir="2700000" algn="tl">
                    <a:srgbClr val="000000">
                      <a:alpha val="43137"/>
                    </a:srgbClr>
                  </a:outerShdw>
                </a:effectLst>
              </a:rPr>
              <a:t> </a:t>
            </a:r>
          </a:p>
        </p:txBody>
      </p:sp>
      <p:sp>
        <p:nvSpPr>
          <p:cNvPr id="68" name="AutoShape 18"/>
          <p:cNvSpPr>
            <a:spLocks noChangeArrowheads="1"/>
          </p:cNvSpPr>
          <p:nvPr/>
        </p:nvSpPr>
        <p:spPr bwMode="ltGray">
          <a:xfrm>
            <a:off x="2897915" y="4863163"/>
            <a:ext cx="5760000" cy="630000"/>
          </a:xfrm>
          <a:prstGeom prst="roundRect">
            <a:avLst>
              <a:gd name="adj" fmla="val 50000"/>
            </a:avLst>
          </a:prstGeom>
          <a:solidFill>
            <a:srgbClr val="ADC5D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endParaRPr lang="en-US" sz="2400" b="1" dirty="0" smtClean="0">
              <a:solidFill>
                <a:schemeClr val="bg1"/>
              </a:solidFill>
            </a:endParaRPr>
          </a:p>
          <a:p>
            <a:pPr algn="ctr">
              <a:defRPr/>
            </a:pPr>
            <a:r>
              <a:rPr lang="fr-FR" sz="2400" b="1" dirty="0" smtClean="0">
                <a:solidFill>
                  <a:schemeClr val="bg1"/>
                </a:solidFill>
              </a:rPr>
              <a:t>Réalisation</a:t>
            </a:r>
          </a:p>
          <a:p>
            <a:pPr algn="ctr">
              <a:defRPr/>
            </a:pPr>
            <a:endParaRPr lang="fr-FR" sz="2400" b="1" dirty="0">
              <a:solidFill>
                <a:schemeClr val="bg1"/>
              </a:solidFill>
            </a:endParaRPr>
          </a:p>
        </p:txBody>
      </p:sp>
      <p:grpSp>
        <p:nvGrpSpPr>
          <p:cNvPr id="4" name="Group 19"/>
          <p:cNvGrpSpPr>
            <a:grpSpLocks/>
          </p:cNvGrpSpPr>
          <p:nvPr/>
        </p:nvGrpSpPr>
        <p:grpSpPr bwMode="auto">
          <a:xfrm>
            <a:off x="2371532" y="4866284"/>
            <a:ext cx="535610" cy="566116"/>
            <a:chOff x="1583" y="1494"/>
            <a:chExt cx="526" cy="526"/>
          </a:xfrm>
        </p:grpSpPr>
        <p:sp>
          <p:nvSpPr>
            <p:cNvPr id="70" name="Oval 20"/>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1" name="Oval 21"/>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2" name="Oval 22"/>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3" name="Oval 23"/>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4" name="Oval 24"/>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grpSp>
      <p:sp>
        <p:nvSpPr>
          <p:cNvPr id="75" name="Text Box 32"/>
          <p:cNvSpPr txBox="1">
            <a:spLocks noChangeArrowheads="1"/>
          </p:cNvSpPr>
          <p:nvPr/>
        </p:nvSpPr>
        <p:spPr bwMode="auto">
          <a:xfrm>
            <a:off x="2270220" y="1318030"/>
            <a:ext cx="310200" cy="369332"/>
          </a:xfrm>
          <a:prstGeom prst="rect">
            <a:avLst/>
          </a:prstGeom>
          <a:noFill/>
          <a:ln w="9525" algn="ctr">
            <a:noFill/>
            <a:miter lim="800000"/>
            <a:headEnd/>
            <a:tailEnd/>
          </a:ln>
        </p:spPr>
        <p:txBody>
          <a:bodyPr wrap="square">
            <a:spAutoFit/>
          </a:bodyPr>
          <a:lstStyle/>
          <a:p>
            <a:pPr algn="ctr" eaLnBrk="0" hangingPunct="0">
              <a:defRPr/>
            </a:pPr>
            <a:r>
              <a:rPr lang="en-US" sz="1800" i="0" dirty="0">
                <a:solidFill>
                  <a:srgbClr val="000000"/>
                </a:solidFill>
                <a:effectLst>
                  <a:outerShdw blurRad="38100" dist="38100" dir="2700000" algn="tl">
                    <a:srgbClr val="000000">
                      <a:alpha val="43137"/>
                    </a:srgbClr>
                  </a:outerShdw>
                </a:effectLst>
              </a:rPr>
              <a:t>1</a:t>
            </a:r>
          </a:p>
        </p:txBody>
      </p:sp>
      <p:sp>
        <p:nvSpPr>
          <p:cNvPr id="77" name="Text Box 34"/>
          <p:cNvSpPr txBox="1">
            <a:spLocks noChangeArrowheads="1"/>
          </p:cNvSpPr>
          <p:nvPr/>
        </p:nvSpPr>
        <p:spPr bwMode="auto">
          <a:xfrm>
            <a:off x="2477860" y="4962755"/>
            <a:ext cx="272695" cy="366713"/>
          </a:xfrm>
          <a:prstGeom prst="rect">
            <a:avLst/>
          </a:prstGeom>
          <a:noFill/>
          <a:ln w="9525" algn="ctr">
            <a:noFill/>
            <a:miter lim="800000"/>
            <a:headEnd/>
            <a:tailEnd/>
          </a:ln>
        </p:spPr>
        <p:txBody>
          <a:bodyPr wrap="squar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5</a:t>
            </a:r>
            <a:endParaRPr lang="en-US" sz="1800" i="0" dirty="0">
              <a:solidFill>
                <a:srgbClr val="000000"/>
              </a:solidFill>
              <a:effectLst>
                <a:outerShdw blurRad="38100" dist="38100" dir="2700000" algn="tl">
                  <a:srgbClr val="000000">
                    <a:alpha val="43137"/>
                  </a:srgbClr>
                </a:outerShdw>
              </a:effectLst>
            </a:endParaRPr>
          </a:p>
        </p:txBody>
      </p:sp>
      <p:sp>
        <p:nvSpPr>
          <p:cNvPr id="86" name="AutoShape 44"/>
          <p:cNvSpPr>
            <a:spLocks noChangeArrowheads="1"/>
          </p:cNvSpPr>
          <p:nvPr/>
        </p:nvSpPr>
        <p:spPr bwMode="ltGray">
          <a:xfrm>
            <a:off x="3224543" y="3985357"/>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&amp; conception</a:t>
            </a:r>
            <a:endParaRPr lang="fr-FR" sz="2400" b="1" dirty="0">
              <a:solidFill>
                <a:schemeClr val="bg1"/>
              </a:solidFill>
            </a:endParaRPr>
          </a:p>
        </p:txBody>
      </p:sp>
      <p:grpSp>
        <p:nvGrpSpPr>
          <p:cNvPr id="5" name="Group 45"/>
          <p:cNvGrpSpPr>
            <a:grpSpLocks/>
          </p:cNvGrpSpPr>
          <p:nvPr/>
        </p:nvGrpSpPr>
        <p:grpSpPr bwMode="auto">
          <a:xfrm>
            <a:off x="2714615" y="4058865"/>
            <a:ext cx="501650" cy="501650"/>
            <a:chOff x="1583" y="1494"/>
            <a:chExt cx="526" cy="526"/>
          </a:xfrm>
        </p:grpSpPr>
        <p:sp>
          <p:nvSpPr>
            <p:cNvPr id="88" name="Oval 4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29" name="Oval 4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0" name="Oval 4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1" name="Oval 4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2" name="Oval 5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133" name="Text Box 51"/>
          <p:cNvSpPr txBox="1">
            <a:spLocks noChangeArrowheads="1"/>
          </p:cNvSpPr>
          <p:nvPr/>
        </p:nvSpPr>
        <p:spPr bwMode="auto">
          <a:xfrm>
            <a:off x="2790784" y="4128020"/>
            <a:ext cx="301686"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sp>
        <p:nvSpPr>
          <p:cNvPr id="134" name="AutoShape 11"/>
          <p:cNvSpPr>
            <a:spLocks noChangeArrowheads="1"/>
          </p:cNvSpPr>
          <p:nvPr/>
        </p:nvSpPr>
        <p:spPr bwMode="ltGray">
          <a:xfrm>
            <a:off x="3164001" y="2090837"/>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Spécification des besoins</a:t>
            </a:r>
            <a:endParaRPr lang="fr-FR" sz="2400" dirty="0" smtClean="0">
              <a:solidFill>
                <a:schemeClr val="bg1"/>
              </a:solidFill>
              <a:effectLst>
                <a:outerShdw blurRad="38100" dist="38100" dir="2700000" algn="tl">
                  <a:srgbClr val="000000">
                    <a:alpha val="43137"/>
                  </a:srgbClr>
                </a:outerShdw>
              </a:effectLst>
            </a:endParaRPr>
          </a:p>
        </p:txBody>
      </p:sp>
      <p:sp>
        <p:nvSpPr>
          <p:cNvPr id="135" name="Text Box 32"/>
          <p:cNvSpPr txBox="1">
            <a:spLocks noChangeArrowheads="1"/>
          </p:cNvSpPr>
          <p:nvPr/>
        </p:nvSpPr>
        <p:spPr bwMode="auto">
          <a:xfrm>
            <a:off x="2745046" y="2233383"/>
            <a:ext cx="311150" cy="366712"/>
          </a:xfrm>
          <a:prstGeom prst="rect">
            <a:avLst/>
          </a:prstGeom>
          <a:noFill/>
          <a:ln w="9525" algn="ctr">
            <a:noFill/>
            <a:miter lim="800000"/>
            <a:headEnd/>
            <a:tailEnd/>
          </a:ln>
        </p:spPr>
        <p:txBody>
          <a:bodyPr wrap="non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2</a:t>
            </a:r>
            <a:endParaRPr lang="en-US" dirty="0">
              <a:solidFill>
                <a:srgbClr val="000000"/>
              </a:solidFill>
              <a:effectLst>
                <a:outerShdw blurRad="38100" dist="38100" dir="2700000" algn="tl">
                  <a:srgbClr val="000000">
                    <a:alpha val="43137"/>
                  </a:srgbClr>
                </a:outerShdw>
              </a:effectLst>
            </a:endParaRPr>
          </a:p>
        </p:txBody>
      </p:sp>
      <p:sp>
        <p:nvSpPr>
          <p:cNvPr id="58" name="Rectangle 2"/>
          <p:cNvSpPr txBox="1">
            <a:spLocks noChangeArrowheads="1"/>
          </p:cNvSpPr>
          <p:nvPr/>
        </p:nvSpPr>
        <p:spPr bwMode="white">
          <a:xfrm>
            <a:off x="742120" y="3214546"/>
            <a:ext cx="2262550" cy="563562"/>
          </a:xfrm>
          <a:prstGeom prst="rect">
            <a:avLst/>
          </a:prstGeom>
          <a:effectLst/>
        </p:spPr>
        <p:txBody>
          <a:bodyPr vert="horz" lIns="95782" tIns="47891" rIns="95782" bIns="47891" rtlCol="0" anchor="b">
            <a:normAutofit fontScale="775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b="1" dirty="0" smtClean="0">
                <a:solidFill>
                  <a:srgbClr val="203C5A"/>
                </a:solidFill>
              </a:rPr>
              <a:t>Plan</a:t>
            </a:r>
          </a:p>
        </p:txBody>
      </p:sp>
      <p:sp>
        <p:nvSpPr>
          <p:cNvPr id="59" name="AutoShape 4"/>
          <p:cNvSpPr>
            <a:spLocks noChangeArrowheads="1"/>
          </p:cNvSpPr>
          <p:nvPr/>
        </p:nvSpPr>
        <p:spPr bwMode="ltGray">
          <a:xfrm>
            <a:off x="3282012" y="3053286"/>
            <a:ext cx="6117482"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fonctionnelle</a:t>
            </a:r>
            <a:endParaRPr lang="fr-FR" sz="2400" b="1" dirty="0">
              <a:solidFill>
                <a:schemeClr val="bg1"/>
              </a:solidFill>
            </a:endParaRPr>
          </a:p>
        </p:txBody>
      </p:sp>
      <p:sp>
        <p:nvSpPr>
          <p:cNvPr id="89" name="Text Box 51"/>
          <p:cNvSpPr txBox="1">
            <a:spLocks noChangeArrowheads="1"/>
          </p:cNvSpPr>
          <p:nvPr/>
        </p:nvSpPr>
        <p:spPr bwMode="auto">
          <a:xfrm>
            <a:off x="2912451" y="3029880"/>
            <a:ext cx="312907"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grpSp>
        <p:nvGrpSpPr>
          <p:cNvPr id="6" name="Group 5"/>
          <p:cNvGrpSpPr>
            <a:grpSpLocks/>
          </p:cNvGrpSpPr>
          <p:nvPr/>
        </p:nvGrpSpPr>
        <p:grpSpPr bwMode="auto">
          <a:xfrm>
            <a:off x="2779467" y="3103005"/>
            <a:ext cx="500063" cy="501650"/>
            <a:chOff x="1583" y="1494"/>
            <a:chExt cx="526" cy="526"/>
          </a:xfrm>
        </p:grpSpPr>
        <p:sp>
          <p:nvSpPr>
            <p:cNvPr id="91"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2"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3"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4"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5"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r>
                <a:rPr lang="fr-FR" dirty="0"/>
                <a:t>3</a:t>
              </a:r>
              <a:endParaRPr lang="fr-FR" sz="1800" b="0" i="0" dirty="0"/>
            </a:p>
          </p:txBody>
        </p:sp>
      </p:grpSp>
      <p:sp>
        <p:nvSpPr>
          <p:cNvPr id="96" name="Espace réservé du numéro de diapositive 60"/>
          <p:cNvSpPr>
            <a:spLocks noGrp="1"/>
          </p:cNvSpPr>
          <p:nvPr>
            <p:ph type="sldNum" sz="quarter" idx="12"/>
          </p:nvPr>
        </p:nvSpPr>
        <p:spPr>
          <a:xfrm>
            <a:off x="9621166" y="6374732"/>
            <a:ext cx="2438400" cy="365125"/>
          </a:xfrm>
        </p:spPr>
        <p:txBody>
          <a:bodyPr/>
          <a:lstStyle/>
          <a:p>
            <a:fld id="{BF4A28E8-094C-C143-8659-A24A62521A25}" type="slidenum">
              <a:rPr lang="fr-FR" sz="1800" b="1" smtClean="0">
                <a:solidFill>
                  <a:schemeClr val="tx1">
                    <a:lumMod val="95000"/>
                    <a:lumOff val="5000"/>
                  </a:schemeClr>
                </a:solidFill>
              </a:rPr>
              <a:pPr/>
              <a:t>35</a:t>
            </a:fld>
            <a:endParaRPr lang="fr-FR" sz="1800" b="1" dirty="0">
              <a:solidFill>
                <a:schemeClr val="tx1">
                  <a:lumMod val="95000"/>
                  <a:lumOff val="5000"/>
                </a:schemeClr>
              </a:solidFill>
            </a:endParaRPr>
          </a:p>
        </p:txBody>
      </p:sp>
      <p:sp>
        <p:nvSpPr>
          <p:cNvPr id="46" name="AutoShape 44"/>
          <p:cNvSpPr>
            <a:spLocks noChangeArrowheads="1"/>
          </p:cNvSpPr>
          <p:nvPr/>
        </p:nvSpPr>
        <p:spPr bwMode="ltGray">
          <a:xfrm>
            <a:off x="2214893" y="5623657"/>
            <a:ext cx="5760000" cy="630000"/>
          </a:xfrm>
          <a:prstGeom prst="roundRect">
            <a:avLst>
              <a:gd name="adj" fmla="val 50000"/>
            </a:avLst>
          </a:prstGeom>
          <a:solidFill>
            <a:srgbClr val="2F48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en-US" sz="2400" b="1" dirty="0" smtClean="0">
                <a:solidFill>
                  <a:schemeClr val="bg1"/>
                </a:solidFill>
              </a:rPr>
              <a:t>Conclusion &amp; </a:t>
            </a:r>
            <a:r>
              <a:rPr lang="fr-FR" sz="2400" b="1" dirty="0" smtClean="0">
                <a:solidFill>
                  <a:schemeClr val="bg1"/>
                </a:solidFill>
              </a:rPr>
              <a:t>perspectives</a:t>
            </a:r>
          </a:p>
        </p:txBody>
      </p:sp>
      <p:grpSp>
        <p:nvGrpSpPr>
          <p:cNvPr id="7" name="Group 45"/>
          <p:cNvGrpSpPr>
            <a:grpSpLocks/>
          </p:cNvGrpSpPr>
          <p:nvPr/>
        </p:nvGrpSpPr>
        <p:grpSpPr bwMode="auto">
          <a:xfrm>
            <a:off x="1704965" y="5697165"/>
            <a:ext cx="501650" cy="501650"/>
            <a:chOff x="1583" y="1494"/>
            <a:chExt cx="526" cy="526"/>
          </a:xfrm>
        </p:grpSpPr>
        <p:sp>
          <p:nvSpPr>
            <p:cNvPr id="60" name="Oval 4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1" name="Oval 4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2" name="Oval 4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3" name="Oval 4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4" name="Oval 5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65" name="Text Box 51"/>
          <p:cNvSpPr txBox="1">
            <a:spLocks noChangeArrowheads="1"/>
          </p:cNvSpPr>
          <p:nvPr/>
        </p:nvSpPr>
        <p:spPr bwMode="auto">
          <a:xfrm>
            <a:off x="1781134" y="5766320"/>
            <a:ext cx="301686" cy="369332"/>
          </a:xfrm>
          <a:prstGeom prst="rect">
            <a:avLst/>
          </a:prstGeom>
          <a:noFill/>
          <a:ln w="9525" algn="ctr">
            <a:noFill/>
            <a:miter lim="800000"/>
            <a:headEnd/>
            <a:tailEnd/>
          </a:ln>
        </p:spPr>
        <p:txBody>
          <a:bodyPr wrap="non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6</a:t>
            </a:r>
            <a:endParaRPr lang="en-US" sz="1800" i="0" dirty="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60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632190" y="6286964"/>
            <a:ext cx="2438400" cy="365125"/>
          </a:xfrm>
        </p:spPr>
        <p:txBody>
          <a:bodyPr/>
          <a:lstStyle/>
          <a:p>
            <a:fld id="{BF4A28E8-094C-C143-8659-A24A62521A25}" type="slidenum">
              <a:rPr lang="fr-FR" sz="1800" b="1" smtClean="0">
                <a:solidFill>
                  <a:schemeClr val="tx1">
                    <a:lumMod val="95000"/>
                    <a:lumOff val="5000"/>
                  </a:schemeClr>
                </a:solidFill>
              </a:rPr>
              <a:pPr/>
              <a:t>36</a:t>
            </a:fld>
            <a:endParaRPr lang="fr-FR" sz="1800" b="1" dirty="0">
              <a:solidFill>
                <a:schemeClr val="tx1">
                  <a:lumMod val="95000"/>
                  <a:lumOff val="5000"/>
                </a:schemeClr>
              </a:solidFill>
            </a:endParaRPr>
          </a:p>
        </p:txBody>
      </p:sp>
      <p:graphicFrame>
        <p:nvGraphicFramePr>
          <p:cNvPr id="40" name="Tableau 39"/>
          <p:cNvGraphicFramePr>
            <a:graphicFrameLocks noGrp="1"/>
          </p:cNvGraphicFramePr>
          <p:nvPr>
            <p:extLst/>
          </p:nvPr>
        </p:nvGraphicFramePr>
        <p:xfrm>
          <a:off x="0" y="0"/>
          <a:ext cx="12192000" cy="370840"/>
        </p:xfrm>
        <a:graphic>
          <a:graphicData uri="http://schemas.openxmlformats.org/drawingml/2006/table">
            <a:tbl>
              <a:tblPr firstRow="1" bandRow="1">
                <a:tableStyleId>{69CF1AB2-1976-4502-BF36-3FF5EA218861}</a:tableStyleId>
              </a:tblPr>
              <a:tblGrid>
                <a:gridCol w="2562292"/>
                <a:gridCol w="3127994"/>
                <a:gridCol w="2961611"/>
                <a:gridCol w="3540103"/>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et spécification</a:t>
                      </a:r>
                      <a:endParaRPr lang="fr-FR" sz="1400" b="1" kern="1200" dirty="0">
                        <a:solidFill>
                          <a:schemeClr val="bg1"/>
                        </a:solidFill>
                        <a:latin typeface="+mn-lt"/>
                        <a:ea typeface="+mn-ea"/>
                        <a:cs typeface="+mn-cs"/>
                      </a:endParaRPr>
                    </a:p>
                  </a:txBody>
                  <a:tcPr>
                    <a:solidFill>
                      <a:srgbClr val="235C81">
                        <a:alpha val="26000"/>
                      </a:srgbClr>
                    </a:solidFill>
                  </a:tcPr>
                </a:tc>
                <a:tc>
                  <a:txBody>
                    <a:bodyPr/>
                    <a:lstStyle/>
                    <a:p>
                      <a:pPr marL="0" algn="ctr" defTabSz="914400" rtl="0" eaLnBrk="1" latinLnBrk="0" hangingPunct="1"/>
                      <a:r>
                        <a:rPr lang="fr-FR" sz="1800" b="1" kern="1200" dirty="0" smtClean="0">
                          <a:solidFill>
                            <a:schemeClr val="bg1"/>
                          </a:solidFill>
                          <a:latin typeface="+mn-lt"/>
                          <a:ea typeface="+mn-ea"/>
                          <a:cs typeface="+mn-cs"/>
                        </a:rPr>
                        <a:t>Conclusion &amp;  perspectives</a:t>
                      </a:r>
                      <a:endParaRPr lang="fr-FR" sz="1800" b="1" kern="1200" dirty="0">
                        <a:solidFill>
                          <a:schemeClr val="bg1"/>
                        </a:solidFill>
                        <a:latin typeface="+mn-lt"/>
                        <a:ea typeface="+mn-ea"/>
                        <a:cs typeface="+mn-cs"/>
                      </a:endParaRPr>
                    </a:p>
                  </a:txBody>
                  <a:tcPr>
                    <a:solidFill>
                      <a:srgbClr val="175C7B"/>
                    </a:solidFill>
                  </a:tcPr>
                </a:tc>
              </a:tr>
            </a:tbl>
          </a:graphicData>
        </a:graphic>
      </p:graphicFrame>
      <p:sp>
        <p:nvSpPr>
          <p:cNvPr id="19" name="Rectangle 18"/>
          <p:cNvSpPr/>
          <p:nvPr/>
        </p:nvSpPr>
        <p:spPr>
          <a:xfrm>
            <a:off x="462781" y="936935"/>
            <a:ext cx="2034531" cy="523220"/>
          </a:xfrm>
          <a:prstGeom prst="rect">
            <a:avLst/>
          </a:prstGeom>
        </p:spPr>
        <p:txBody>
          <a:bodyPr wrap="none">
            <a:spAutoFit/>
          </a:bodyPr>
          <a:lstStyle/>
          <a:p>
            <a:r>
              <a:rPr lang="fr-FR" sz="2800" dirty="0" smtClean="0">
                <a:ln w="0"/>
                <a:solidFill>
                  <a:srgbClr val="235C8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Récapitulatif</a:t>
            </a:r>
            <a:endParaRPr lang="fr-FR" sz="2800" dirty="0">
              <a:ln w="0"/>
              <a:solidFill>
                <a:srgbClr val="235C8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pic>
        <p:nvPicPr>
          <p:cNvPr id="8" name="Picture 3" descr="C:\Users\amal.chhaibi.stg.INTRA\Desktop\presentation\ma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852" y="2285993"/>
            <a:ext cx="432000" cy="2533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444729" y="2143116"/>
            <a:ext cx="9832871" cy="769441"/>
          </a:xfrm>
          <a:prstGeom prst="rect">
            <a:avLst/>
          </a:prstGeom>
        </p:spPr>
        <p:txBody>
          <a:bodyPr wrap="square">
            <a:spAutoFit/>
          </a:bodyPr>
          <a:lstStyle/>
          <a:p>
            <a:r>
              <a:rPr lang="fr-FR" sz="2200" dirty="0" smtClean="0">
                <a:latin typeface="Times New Roman" pitchFamily="18" charset="0"/>
                <a:cs typeface="Times New Roman" pitchFamily="18" charset="0"/>
              </a:rPr>
              <a:t>Une étude préalable commerciale pour définir les concepts du projet et </a:t>
            </a:r>
            <a:r>
              <a:rPr lang="fr-FR" sz="2200" dirty="0">
                <a:latin typeface="Times New Roman" pitchFamily="18" charset="0"/>
                <a:cs typeface="Times New Roman" pitchFamily="18" charset="0"/>
              </a:rPr>
              <a:t>s</a:t>
            </a:r>
            <a:r>
              <a:rPr lang="fr-FR" sz="2200" dirty="0" smtClean="0">
                <a:latin typeface="Times New Roman" pitchFamily="18" charset="0"/>
                <a:cs typeface="Times New Roman" pitchFamily="18" charset="0"/>
              </a:rPr>
              <a:t>es principales fonctionnalités </a:t>
            </a:r>
            <a:endParaRPr lang="fr-FR" sz="2200" dirty="0">
              <a:latin typeface="Times New Roman" pitchFamily="18" charset="0"/>
              <a:cs typeface="Times New Roman" pitchFamily="18" charset="0"/>
            </a:endParaRPr>
          </a:p>
        </p:txBody>
      </p:sp>
      <p:sp>
        <p:nvSpPr>
          <p:cNvPr id="10" name="Rectangle 9"/>
          <p:cNvSpPr/>
          <p:nvPr/>
        </p:nvSpPr>
        <p:spPr>
          <a:xfrm>
            <a:off x="1444730" y="3486037"/>
            <a:ext cx="9136184" cy="430887"/>
          </a:xfrm>
          <a:prstGeom prst="rect">
            <a:avLst/>
          </a:prstGeom>
        </p:spPr>
        <p:txBody>
          <a:bodyPr wrap="square">
            <a:spAutoFit/>
          </a:bodyPr>
          <a:lstStyle/>
          <a:p>
            <a:r>
              <a:rPr lang="fr-FR" sz="2200" dirty="0" smtClean="0">
                <a:latin typeface="Times New Roman" pitchFamily="18" charset="0"/>
                <a:cs typeface="Times New Roman" pitchFamily="18" charset="0"/>
              </a:rPr>
              <a:t>Une spécification des besoins pour rendre le travail clair et compréhensible</a:t>
            </a:r>
            <a:endParaRPr lang="fr-FR" sz="2200" dirty="0">
              <a:latin typeface="Times New Roman" pitchFamily="18" charset="0"/>
              <a:cs typeface="Times New Roman" pitchFamily="18" charset="0"/>
            </a:endParaRPr>
          </a:p>
        </p:txBody>
      </p:sp>
      <p:pic>
        <p:nvPicPr>
          <p:cNvPr id="11" name="Picture 3" descr="C:\Users\amal.chhaibi.stg.INTRA\Desktop\presentation\ma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852" y="3654651"/>
            <a:ext cx="432000" cy="25330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381014" y="4839892"/>
            <a:ext cx="5081840" cy="430887"/>
          </a:xfrm>
          <a:prstGeom prst="rect">
            <a:avLst/>
          </a:prstGeom>
        </p:spPr>
        <p:txBody>
          <a:bodyPr wrap="none">
            <a:spAutoFit/>
          </a:bodyPr>
          <a:lstStyle/>
          <a:p>
            <a:r>
              <a:rPr lang="fr-FR" sz="2200" dirty="0" smtClean="0">
                <a:latin typeface="Times New Roman" pitchFamily="18" charset="0"/>
                <a:cs typeface="Times New Roman" pitchFamily="18" charset="0"/>
              </a:rPr>
              <a:t>Une Implémentation et test de l’application</a:t>
            </a:r>
            <a:endParaRPr lang="fr-FR" sz="2200" dirty="0">
              <a:latin typeface="Times New Roman" pitchFamily="18" charset="0"/>
              <a:cs typeface="Times New Roman" pitchFamily="18" charset="0"/>
            </a:endParaRPr>
          </a:p>
        </p:txBody>
      </p:sp>
      <p:pic>
        <p:nvPicPr>
          <p:cNvPr id="14" name="Picture 3" descr="C:\Users\amal.chhaibi.stg.INTRA\Desktop\presentation\ma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4" y="5000417"/>
            <a:ext cx="432000" cy="25330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26"/>
          <p:cNvSpPr txBox="1"/>
          <p:nvPr/>
        </p:nvSpPr>
        <p:spPr>
          <a:xfrm>
            <a:off x="7537227" y="518474"/>
            <a:ext cx="3948710" cy="307777"/>
          </a:xfrm>
          <a:prstGeom prst="rect">
            <a:avLst/>
          </a:prstGeom>
          <a:noFill/>
          <a:ln w="3175">
            <a:noFill/>
          </a:ln>
        </p:spPr>
        <p:txBody>
          <a:bodyPr wrap="none" rtlCol="0">
            <a:spAutoFit/>
          </a:bodyPr>
          <a:lstStyle/>
          <a:p>
            <a:r>
              <a:rPr lang="fr-FR" sz="1400" dirty="0" smtClean="0">
                <a:solidFill>
                  <a:schemeClr val="tx2">
                    <a:lumMod val="75000"/>
                  </a:schemeClr>
                </a:solidFill>
              </a:rPr>
              <a:t>Récapitulatif</a:t>
            </a:r>
            <a:r>
              <a:rPr lang="fr-FR" sz="1400" dirty="0" smtClean="0">
                <a:solidFill>
                  <a:schemeClr val="bg1">
                    <a:lumMod val="85000"/>
                  </a:schemeClr>
                </a:solidFill>
              </a:rPr>
              <a:t> | Problèmes rencontrés| Perspectives </a:t>
            </a:r>
            <a:endParaRPr lang="fr-FR" sz="1400" dirty="0">
              <a:solidFill>
                <a:schemeClr val="bg1">
                  <a:lumMod val="85000"/>
                </a:schemeClr>
              </a:solidFill>
            </a:endParaRPr>
          </a:p>
        </p:txBody>
      </p:sp>
      <p:sp>
        <p:nvSpPr>
          <p:cNvPr id="17" name="Triangle isocèle 16"/>
          <p:cNvSpPr/>
          <p:nvPr/>
        </p:nvSpPr>
        <p:spPr>
          <a:xfrm>
            <a:off x="8035607" y="820108"/>
            <a:ext cx="216000" cy="180000"/>
          </a:xfrm>
          <a:prstGeom prst="triangl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2427377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Espace réservé du numéro de diapositive 38"/>
          <p:cNvSpPr>
            <a:spLocks noGrp="1"/>
          </p:cNvSpPr>
          <p:nvPr>
            <p:ph type="sldNum" sz="quarter" idx="12"/>
          </p:nvPr>
        </p:nvSpPr>
        <p:spPr>
          <a:xfrm>
            <a:off x="9632190" y="6286964"/>
            <a:ext cx="2438400" cy="365125"/>
          </a:xfrm>
        </p:spPr>
        <p:txBody>
          <a:bodyPr/>
          <a:lstStyle/>
          <a:p>
            <a:fld id="{BF4A28E8-094C-C143-8659-A24A62521A25}" type="slidenum">
              <a:rPr lang="fr-FR" sz="1800" b="1" smtClean="0">
                <a:solidFill>
                  <a:schemeClr val="tx1">
                    <a:lumMod val="95000"/>
                    <a:lumOff val="5000"/>
                  </a:schemeClr>
                </a:solidFill>
              </a:rPr>
              <a:pPr/>
              <a:t>37</a:t>
            </a:fld>
            <a:endParaRPr lang="fr-FR" sz="1800" b="1" dirty="0">
              <a:solidFill>
                <a:schemeClr val="tx1">
                  <a:lumMod val="95000"/>
                  <a:lumOff val="5000"/>
                </a:schemeClr>
              </a:solidFill>
            </a:endParaRPr>
          </a:p>
        </p:txBody>
      </p:sp>
      <p:graphicFrame>
        <p:nvGraphicFramePr>
          <p:cNvPr id="40" name="Tableau 39"/>
          <p:cNvGraphicFramePr>
            <a:graphicFrameLocks noGrp="1"/>
          </p:cNvGraphicFramePr>
          <p:nvPr>
            <p:extLst/>
          </p:nvPr>
        </p:nvGraphicFramePr>
        <p:xfrm>
          <a:off x="0" y="0"/>
          <a:ext cx="12192000" cy="370840"/>
        </p:xfrm>
        <a:graphic>
          <a:graphicData uri="http://schemas.openxmlformats.org/drawingml/2006/table">
            <a:tbl>
              <a:tblPr firstRow="1" bandRow="1">
                <a:tableStyleId>{69CF1AB2-1976-4502-BF36-3FF5EA218861}</a:tableStyleId>
              </a:tblPr>
              <a:tblGrid>
                <a:gridCol w="2562292"/>
                <a:gridCol w="3127994"/>
                <a:gridCol w="2961611"/>
                <a:gridCol w="3540103"/>
              </a:tblGrid>
              <a:tr h="370840">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Présentation générale </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400" b="1" kern="1200" dirty="0" smtClean="0">
                          <a:solidFill>
                            <a:schemeClr val="bg1"/>
                          </a:solidFill>
                          <a:latin typeface="+mn-lt"/>
                          <a:ea typeface="+mn-ea"/>
                          <a:cs typeface="+mn-cs"/>
                        </a:rPr>
                        <a:t>Analyse et spécification</a:t>
                      </a:r>
                      <a:endParaRPr lang="fr-FR" sz="1400" b="1" kern="1200" dirty="0">
                        <a:solidFill>
                          <a:schemeClr val="bg1"/>
                        </a:solidFill>
                        <a:latin typeface="+mn-lt"/>
                        <a:ea typeface="+mn-ea"/>
                        <a:cs typeface="+mn-cs"/>
                      </a:endParaRPr>
                    </a:p>
                  </a:txBody>
                  <a:tcPr>
                    <a:solidFill>
                      <a:srgbClr val="235C81">
                        <a:alpha val="26000"/>
                      </a:srgbClr>
                    </a:solidFill>
                  </a:tcPr>
                </a:tc>
                <a:tc>
                  <a:txBody>
                    <a:bodyPr/>
                    <a:lstStyle/>
                    <a:p>
                      <a:pPr marL="0" algn="ctr" defTabSz="914400" rtl="0" eaLnBrk="1" latinLnBrk="0" hangingPunct="1"/>
                      <a:r>
                        <a:rPr lang="fr-FR" sz="1800" b="1" kern="1200" dirty="0" smtClean="0">
                          <a:solidFill>
                            <a:schemeClr val="bg1"/>
                          </a:solidFill>
                          <a:latin typeface="+mn-lt"/>
                          <a:ea typeface="+mn-ea"/>
                          <a:cs typeface="+mn-cs"/>
                        </a:rPr>
                        <a:t>Conclusion &amp;  perspectives</a:t>
                      </a:r>
                      <a:endParaRPr lang="fr-FR" sz="1800" b="1" kern="1200" dirty="0">
                        <a:solidFill>
                          <a:schemeClr val="bg1"/>
                        </a:solidFill>
                        <a:latin typeface="+mn-lt"/>
                        <a:ea typeface="+mn-ea"/>
                        <a:cs typeface="+mn-cs"/>
                      </a:endParaRPr>
                    </a:p>
                  </a:txBody>
                  <a:tcPr>
                    <a:solidFill>
                      <a:srgbClr val="175C7B"/>
                    </a:solidFill>
                  </a:tcPr>
                </a:tc>
              </a:tr>
            </a:tbl>
          </a:graphicData>
        </a:graphic>
      </p:graphicFrame>
      <p:sp>
        <p:nvSpPr>
          <p:cNvPr id="19" name="Rectangle 18"/>
          <p:cNvSpPr/>
          <p:nvPr/>
        </p:nvSpPr>
        <p:spPr>
          <a:xfrm>
            <a:off x="462781" y="936935"/>
            <a:ext cx="3283271" cy="523220"/>
          </a:xfrm>
          <a:prstGeom prst="rect">
            <a:avLst/>
          </a:prstGeom>
        </p:spPr>
        <p:txBody>
          <a:bodyPr wrap="none">
            <a:spAutoFit/>
          </a:bodyPr>
          <a:lstStyle/>
          <a:p>
            <a:r>
              <a:rPr lang="fr-FR" sz="2800" dirty="0" smtClean="0">
                <a:ln w="0"/>
                <a:solidFill>
                  <a:srgbClr val="235C8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Problèmes rencontrés</a:t>
            </a:r>
            <a:endParaRPr lang="fr-FR" sz="2800" dirty="0">
              <a:ln w="0"/>
              <a:solidFill>
                <a:srgbClr val="235C8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13" name="TextBox 26"/>
          <p:cNvSpPr txBox="1"/>
          <p:nvPr/>
        </p:nvSpPr>
        <p:spPr>
          <a:xfrm>
            <a:off x="7464655" y="489444"/>
            <a:ext cx="3948710" cy="307777"/>
          </a:xfrm>
          <a:prstGeom prst="rect">
            <a:avLst/>
          </a:prstGeom>
          <a:noFill/>
          <a:ln w="3175">
            <a:noFill/>
          </a:ln>
        </p:spPr>
        <p:txBody>
          <a:bodyPr wrap="none" rtlCol="0">
            <a:spAutoFit/>
          </a:bodyPr>
          <a:lstStyle/>
          <a:p>
            <a:r>
              <a:rPr lang="fr-FR" sz="1400" dirty="0" smtClean="0">
                <a:solidFill>
                  <a:schemeClr val="bg1">
                    <a:lumMod val="75000"/>
                  </a:schemeClr>
                </a:solidFill>
              </a:rPr>
              <a:t>Récapitulatif</a:t>
            </a:r>
            <a:r>
              <a:rPr lang="fr-FR" sz="1400" dirty="0" smtClean="0">
                <a:solidFill>
                  <a:schemeClr val="bg1">
                    <a:lumMod val="85000"/>
                  </a:schemeClr>
                </a:solidFill>
              </a:rPr>
              <a:t> | </a:t>
            </a:r>
            <a:r>
              <a:rPr lang="fr-FR" sz="1400" dirty="0" smtClean="0">
                <a:solidFill>
                  <a:schemeClr val="tx2">
                    <a:lumMod val="75000"/>
                  </a:schemeClr>
                </a:solidFill>
              </a:rPr>
              <a:t>Problèmes rencontrés</a:t>
            </a:r>
            <a:r>
              <a:rPr lang="fr-FR" sz="1400" dirty="0" smtClean="0">
                <a:solidFill>
                  <a:schemeClr val="bg1">
                    <a:lumMod val="85000"/>
                  </a:schemeClr>
                </a:solidFill>
              </a:rPr>
              <a:t>| Perspectives </a:t>
            </a:r>
            <a:endParaRPr lang="fr-FR" sz="1400" dirty="0">
              <a:solidFill>
                <a:schemeClr val="bg1">
                  <a:lumMod val="85000"/>
                </a:schemeClr>
              </a:solidFill>
            </a:endParaRPr>
          </a:p>
        </p:txBody>
      </p:sp>
      <p:sp>
        <p:nvSpPr>
          <p:cNvPr id="15" name="Triangle isocèle 14"/>
          <p:cNvSpPr/>
          <p:nvPr/>
        </p:nvSpPr>
        <p:spPr>
          <a:xfrm>
            <a:off x="9320357" y="791078"/>
            <a:ext cx="216000" cy="180000"/>
          </a:xfrm>
          <a:prstGeom prst="triangl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3" descr="C:\Users\amal.chhaibi.stg.INTRA\Desktop\presentation\ma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852" y="2916438"/>
            <a:ext cx="432000" cy="25330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444730" y="2773561"/>
            <a:ext cx="7342112" cy="430887"/>
          </a:xfrm>
          <a:prstGeom prst="rect">
            <a:avLst/>
          </a:prstGeom>
        </p:spPr>
        <p:txBody>
          <a:bodyPr wrap="square">
            <a:spAutoFit/>
          </a:bodyPr>
          <a:lstStyle/>
          <a:p>
            <a:r>
              <a:rPr lang="fr-FR" sz="2200" dirty="0" smtClean="0">
                <a:latin typeface="Times New Roman" pitchFamily="18" charset="0"/>
                <a:cs typeface="Times New Roman" pitchFamily="18" charset="0"/>
              </a:rPr>
              <a:t>Maitrise des nouveaux logiciels et </a:t>
            </a:r>
            <a:r>
              <a:rPr lang="fr-FR" sz="2200" dirty="0" err="1" smtClean="0">
                <a:latin typeface="Times New Roman" pitchFamily="18" charset="0"/>
                <a:cs typeface="Times New Roman" pitchFamily="18" charset="0"/>
              </a:rPr>
              <a:t>languages</a:t>
            </a:r>
            <a:r>
              <a:rPr lang="fr-FR" sz="2200" dirty="0" smtClean="0">
                <a:latin typeface="Times New Roman" pitchFamily="18" charset="0"/>
                <a:cs typeface="Times New Roman" pitchFamily="18" charset="0"/>
              </a:rPr>
              <a:t> de programmation</a:t>
            </a:r>
            <a:endParaRPr lang="fr-FR" sz="2200" dirty="0">
              <a:latin typeface="Times New Roman" pitchFamily="18" charset="0"/>
              <a:cs typeface="Times New Roman" pitchFamily="18" charset="0"/>
            </a:endParaRPr>
          </a:p>
        </p:txBody>
      </p:sp>
      <p:sp>
        <p:nvSpPr>
          <p:cNvPr id="21" name="Rectangle 20"/>
          <p:cNvSpPr/>
          <p:nvPr/>
        </p:nvSpPr>
        <p:spPr>
          <a:xfrm>
            <a:off x="1444730" y="3975865"/>
            <a:ext cx="6264696" cy="430887"/>
          </a:xfrm>
          <a:prstGeom prst="rect">
            <a:avLst/>
          </a:prstGeom>
        </p:spPr>
        <p:txBody>
          <a:bodyPr wrap="square">
            <a:spAutoFit/>
          </a:bodyPr>
          <a:lstStyle/>
          <a:p>
            <a:r>
              <a:rPr lang="fr-FR" sz="2200" dirty="0" smtClean="0">
                <a:latin typeface="Times New Roman" pitchFamily="18" charset="0"/>
                <a:cs typeface="Times New Roman" pitchFamily="18" charset="0"/>
              </a:rPr>
              <a:t>Difficulté dans l’implémentation du site web.</a:t>
            </a:r>
            <a:endParaRPr lang="fr-FR" sz="2200" dirty="0">
              <a:latin typeface="Times New Roman" pitchFamily="18" charset="0"/>
              <a:cs typeface="Times New Roman" pitchFamily="18" charset="0"/>
            </a:endParaRPr>
          </a:p>
        </p:txBody>
      </p:sp>
      <p:pic>
        <p:nvPicPr>
          <p:cNvPr id="22" name="Picture 3" descr="C:\Users\amal.chhaibi.stg.INTRA\Desktop\presentation\ma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852" y="4144479"/>
            <a:ext cx="432000" cy="25330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27377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extLst>
              <a:ext uri="{BEBA8EAE-BF5A-486C-A8C5-ECC9F3942E4B}">
                <a14:imgProps xmlns:a14="http://schemas.microsoft.com/office/drawing/2010/main">
                  <a14:imgLayer>
                    <a14:imgEffect>
                      <a14:brightnessContrast bright="40000"/>
                    </a14:imgEffect>
                  </a14:imgLayer>
                </a14:imgProps>
              </a:ext>
            </a:extLst>
          </a:blip>
          <a:srcRect/>
          <a:stretch>
            <a:fillRect/>
          </a:stretch>
        </p:blipFill>
        <p:spPr bwMode="auto">
          <a:xfrm>
            <a:off x="0" y="0"/>
            <a:ext cx="12670971" cy="6858000"/>
          </a:xfrm>
          <a:prstGeom prst="rect">
            <a:avLst/>
          </a:prstGeom>
          <a:solidFill>
            <a:schemeClr val="accent1"/>
          </a:solidFill>
          <a:ln w="9525">
            <a:noFill/>
            <a:miter lim="800000"/>
            <a:headEnd/>
            <a:tailEnd/>
          </a:ln>
          <a:effectLst>
            <a:glow>
              <a:schemeClr val="accent1"/>
            </a:glow>
            <a:outerShdw blurRad="50800" dist="50800" dir="5400000" sx="1000" sy="1000" algn="ctr" rotWithShape="0">
              <a:srgbClr val="000000"/>
            </a:outerShdw>
            <a:reflection endPos="0" dist="50800" dir="5400000" sy="-100000" algn="bl" rotWithShape="0"/>
          </a:effectLst>
        </p:spPr>
      </p:pic>
      <p:sp>
        <p:nvSpPr>
          <p:cNvPr id="4" name="ZoneTexte 3"/>
          <p:cNvSpPr txBox="1"/>
          <p:nvPr/>
        </p:nvSpPr>
        <p:spPr>
          <a:xfrm>
            <a:off x="2256971" y="2117215"/>
            <a:ext cx="8396515" cy="707886"/>
          </a:xfrm>
          <a:prstGeom prst="rect">
            <a:avLst/>
          </a:prstGeom>
          <a:noFill/>
        </p:spPr>
        <p:txBody>
          <a:bodyPr wrap="square" rtlCol="0">
            <a:spAutoFit/>
          </a:bodyPr>
          <a:lstStyle/>
          <a:p>
            <a:r>
              <a:rPr lang="fr-FR" sz="4000" b="1" dirty="0" smtClean="0">
                <a:solidFill>
                  <a:srgbClr val="235C81"/>
                </a:solidFill>
                <a:latin typeface="Lucida Calligraphy" pitchFamily="66" charset="0"/>
              </a:rPr>
              <a:t>Merci Pour votre attention</a:t>
            </a:r>
            <a:endParaRPr lang="fr-FR" sz="4000" b="1" dirty="0">
              <a:solidFill>
                <a:srgbClr val="235C81"/>
              </a:solidFill>
              <a:latin typeface="Lucida Calligraphy" pitchFamily="66" charset="0"/>
            </a:endParaRPr>
          </a:p>
        </p:txBody>
      </p:sp>
    </p:spTree>
    <p:extLst>
      <p:ext uri="{BB962C8B-B14F-4D97-AF65-F5344CB8AC3E}">
        <p14:creationId xmlns:p14="http://schemas.microsoft.com/office/powerpoint/2010/main" val="19667131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txBox="1">
            <a:spLocks/>
          </p:cNvSpPr>
          <p:nvPr/>
        </p:nvSpPr>
        <p:spPr>
          <a:xfrm>
            <a:off x="296356" y="-47803"/>
            <a:ext cx="7484888" cy="1443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400" dirty="0" smtClean="0">
                <a:solidFill>
                  <a:srgbClr val="E7E6E6">
                    <a:lumMod val="50000"/>
                  </a:srgbClr>
                </a:solidFill>
                <a:latin typeface="Century Gothic" panose="020B0502020202020204" pitchFamily="34" charset="0"/>
              </a:rPr>
              <a:t>     </a:t>
            </a:r>
            <a:endParaRPr lang="fr-FR" sz="4400" dirty="0">
              <a:solidFill>
                <a:srgbClr val="E7E6E6">
                  <a:lumMod val="50000"/>
                </a:srgbClr>
              </a:solidFill>
              <a:latin typeface="Century Gothic" panose="020B0502020202020204" pitchFamily="34" charset="0"/>
            </a:endParaRPr>
          </a:p>
        </p:txBody>
      </p:sp>
      <p:sp>
        <p:nvSpPr>
          <p:cNvPr id="21" name="Espace réservé du numéro de diapositive 60"/>
          <p:cNvSpPr>
            <a:spLocks noGrp="1"/>
          </p:cNvSpPr>
          <p:nvPr>
            <p:ph type="sldNum" sz="quarter" idx="12"/>
          </p:nvPr>
        </p:nvSpPr>
        <p:spPr>
          <a:xfrm>
            <a:off x="9584169" y="6292338"/>
            <a:ext cx="2438400" cy="365125"/>
          </a:xfrm>
        </p:spPr>
        <p:txBody>
          <a:bodyPr/>
          <a:lstStyle/>
          <a:p>
            <a:fld id="{BF4A28E8-094C-C143-8659-A24A62521A25}" type="slidenum">
              <a:rPr lang="fr-FR" sz="1800" b="1" smtClean="0">
                <a:solidFill>
                  <a:schemeClr val="tx1">
                    <a:lumMod val="95000"/>
                    <a:lumOff val="5000"/>
                  </a:schemeClr>
                </a:solidFill>
              </a:rPr>
              <a:pPr/>
              <a:t>4</a:t>
            </a:fld>
            <a:endParaRPr lang="fr-FR" sz="1800" b="1" dirty="0">
              <a:solidFill>
                <a:schemeClr val="tx1">
                  <a:lumMod val="95000"/>
                  <a:lumOff val="5000"/>
                </a:schemeClr>
              </a:solidFill>
            </a:endParaRPr>
          </a:p>
        </p:txBody>
      </p:sp>
      <p:graphicFrame>
        <p:nvGraphicFramePr>
          <p:cNvPr id="24" name="Tableau 23"/>
          <p:cNvGraphicFramePr>
            <a:graphicFrameLocks noGrp="1"/>
          </p:cNvGraphicFramePr>
          <p:nvPr>
            <p:extLst>
              <p:ext uri="{D42A27DB-BD31-4B8C-83A1-F6EECF244321}">
                <p14:modId xmlns:p14="http://schemas.microsoft.com/office/powerpoint/2010/main" val="930378926"/>
              </p:ext>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algn="ctr"/>
                      <a:r>
                        <a:rPr lang="fr-FR" sz="1800" dirty="0" smtClean="0">
                          <a:solidFill>
                            <a:schemeClr val="bg1"/>
                          </a:solidFill>
                        </a:rPr>
                        <a:t>Introduction</a:t>
                      </a:r>
                      <a:endParaRPr lang="fr-FR" sz="1800" dirty="0">
                        <a:solidFill>
                          <a:schemeClr val="bg1"/>
                        </a:solidFill>
                      </a:endParaRPr>
                    </a:p>
                  </a:txBody>
                  <a:tcPr>
                    <a:solidFill>
                      <a:srgbClr val="175C7B"/>
                    </a:solidFill>
                  </a:tcPr>
                </a:tc>
                <a:tc>
                  <a:txBody>
                    <a:bodyPr/>
                    <a:lstStyle/>
                    <a:p>
                      <a:pPr algn="ctr"/>
                      <a:r>
                        <a:rPr lang="fr-FR" sz="1400" dirty="0" smtClean="0">
                          <a:solidFill>
                            <a:schemeClr val="bg1"/>
                          </a:solidFill>
                        </a:rPr>
                        <a:t>Spécification des besoins</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Analyse fonctionnelle</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Analyse et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pic>
        <p:nvPicPr>
          <p:cNvPr id="1026" name="Picture 2" descr="C:\Users\wafa\Desktop\Réunion-3_vv.jpg"/>
          <p:cNvPicPr>
            <a:picLocks noChangeAspect="1" noChangeArrowheads="1"/>
          </p:cNvPicPr>
          <p:nvPr/>
        </p:nvPicPr>
        <p:blipFill>
          <a:blip r:embed="rId3"/>
          <a:srcRect/>
          <a:stretch>
            <a:fillRect/>
          </a:stretch>
        </p:blipFill>
        <p:spPr bwMode="auto">
          <a:xfrm>
            <a:off x="259767" y="673769"/>
            <a:ext cx="4039518" cy="2364260"/>
          </a:xfrm>
          <a:prstGeom prst="ellipse">
            <a:avLst/>
          </a:prstGeom>
          <a:ln>
            <a:noFill/>
          </a:ln>
          <a:effectLst>
            <a:softEdge rad="112500"/>
          </a:effectLst>
        </p:spPr>
      </p:pic>
      <p:pic>
        <p:nvPicPr>
          <p:cNvPr id="1027" name="Picture 3" descr="C:\Users\wafa\Desktop\gestion-commerciale.jpg"/>
          <p:cNvPicPr>
            <a:picLocks noChangeAspect="1" noChangeArrowheads="1"/>
          </p:cNvPicPr>
          <p:nvPr/>
        </p:nvPicPr>
        <p:blipFill>
          <a:blip r:embed="rId4"/>
          <a:srcRect/>
          <a:stretch>
            <a:fillRect/>
          </a:stretch>
        </p:blipFill>
        <p:spPr bwMode="auto">
          <a:xfrm>
            <a:off x="478005" y="3572376"/>
            <a:ext cx="3692944" cy="2458055"/>
          </a:xfrm>
          <a:prstGeom prst="ellipse">
            <a:avLst/>
          </a:prstGeom>
          <a:ln>
            <a:noFill/>
          </a:ln>
          <a:effectLst>
            <a:softEdge rad="112500"/>
          </a:effectLst>
        </p:spPr>
      </p:pic>
      <p:pic>
        <p:nvPicPr>
          <p:cNvPr id="1029" name="Picture 5"/>
          <p:cNvPicPr>
            <a:picLocks noChangeAspect="1" noChangeArrowheads="1"/>
          </p:cNvPicPr>
          <p:nvPr/>
        </p:nvPicPr>
        <p:blipFill>
          <a:blip r:embed="rId5" cstate="print"/>
          <a:srcRect/>
          <a:stretch>
            <a:fillRect/>
          </a:stretch>
        </p:blipFill>
        <p:spPr bwMode="auto">
          <a:xfrm>
            <a:off x="4615115" y="1937169"/>
            <a:ext cx="2999117" cy="30358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30" name="Picture 6" descr="C:\Users\wafa\Desktop\etudiants-etrangers.jpg"/>
          <p:cNvPicPr>
            <a:picLocks noChangeAspect="1" noChangeArrowheads="1"/>
          </p:cNvPicPr>
          <p:nvPr/>
        </p:nvPicPr>
        <p:blipFill>
          <a:blip r:embed="rId6"/>
          <a:srcRect/>
          <a:stretch>
            <a:fillRect/>
          </a:stretch>
        </p:blipFill>
        <p:spPr bwMode="auto">
          <a:xfrm>
            <a:off x="8261683" y="3774157"/>
            <a:ext cx="3454065" cy="2590548"/>
          </a:xfrm>
          <a:prstGeom prst="ellipse">
            <a:avLst/>
          </a:prstGeom>
          <a:ln>
            <a:noFill/>
          </a:ln>
          <a:effectLst>
            <a:softEdge rad="112500"/>
          </a:effectLst>
        </p:spPr>
      </p:pic>
      <p:pic>
        <p:nvPicPr>
          <p:cNvPr id="1031" name="Picture 7" descr="C:\Users\wafa\Desktop\succes_marketing.jpg"/>
          <p:cNvPicPr>
            <a:picLocks noChangeAspect="1" noChangeArrowheads="1"/>
          </p:cNvPicPr>
          <p:nvPr/>
        </p:nvPicPr>
        <p:blipFill>
          <a:blip r:embed="rId7"/>
          <a:srcRect/>
          <a:stretch>
            <a:fillRect/>
          </a:stretch>
        </p:blipFill>
        <p:spPr bwMode="auto">
          <a:xfrm>
            <a:off x="8213559" y="575428"/>
            <a:ext cx="3778250" cy="2618336"/>
          </a:xfrm>
          <a:prstGeom prst="ellipse">
            <a:avLst/>
          </a:prstGeom>
          <a:ln>
            <a:noFill/>
          </a:ln>
          <a:effectLst>
            <a:softEdge rad="112500"/>
          </a:effectLst>
        </p:spPr>
      </p:pic>
    </p:spTree>
    <p:extLst>
      <p:ext uri="{BB962C8B-B14F-4D97-AF65-F5344CB8AC3E}">
        <p14:creationId xmlns:p14="http://schemas.microsoft.com/office/powerpoint/2010/main" val="4948860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 calcmode="lin" valueType="num">
                                      <p:cBhvr>
                                        <p:cTn id="14" dur="500" fill="hold"/>
                                        <p:tgtEl>
                                          <p:spTgt spid="1027"/>
                                        </p:tgtEl>
                                        <p:attrNameLst>
                                          <p:attrName>ppt_w</p:attrName>
                                        </p:attrNameLst>
                                      </p:cBhvr>
                                      <p:tavLst>
                                        <p:tav tm="0">
                                          <p:val>
                                            <p:fltVal val="0"/>
                                          </p:val>
                                        </p:tav>
                                        <p:tav tm="100000">
                                          <p:val>
                                            <p:strVal val="#ppt_w"/>
                                          </p:val>
                                        </p:tav>
                                      </p:tavLst>
                                    </p:anim>
                                    <p:anim calcmode="lin" valueType="num">
                                      <p:cBhvr>
                                        <p:cTn id="15" dur="500" fill="hold"/>
                                        <p:tgtEl>
                                          <p:spTgt spid="1027"/>
                                        </p:tgtEl>
                                        <p:attrNameLst>
                                          <p:attrName>ppt_h</p:attrName>
                                        </p:attrNameLst>
                                      </p:cBhvr>
                                      <p:tavLst>
                                        <p:tav tm="0">
                                          <p:val>
                                            <p:fltVal val="0"/>
                                          </p:val>
                                        </p:tav>
                                        <p:tav tm="100000">
                                          <p:val>
                                            <p:strVal val="#ppt_h"/>
                                          </p:val>
                                        </p:tav>
                                      </p:tavLst>
                                    </p:anim>
                                    <p:animEffect transition="in" filter="fade">
                                      <p:cBhvr>
                                        <p:cTn id="16" dur="500"/>
                                        <p:tgtEl>
                                          <p:spTgt spid="102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anim calcmode="lin" valueType="num">
                                      <p:cBhvr additive="base">
                                        <p:cTn id="21" dur="500" fill="hold"/>
                                        <p:tgtEl>
                                          <p:spTgt spid="1029"/>
                                        </p:tgtEl>
                                        <p:attrNameLst>
                                          <p:attrName>ppt_x</p:attrName>
                                        </p:attrNameLst>
                                      </p:cBhvr>
                                      <p:tavLst>
                                        <p:tav tm="0">
                                          <p:val>
                                            <p:strVal val="#ppt_x"/>
                                          </p:val>
                                        </p:tav>
                                        <p:tav tm="100000">
                                          <p:val>
                                            <p:strVal val="#ppt_x"/>
                                          </p:val>
                                        </p:tav>
                                      </p:tavLst>
                                    </p:anim>
                                    <p:anim calcmode="lin" valueType="num">
                                      <p:cBhvr additive="base">
                                        <p:cTn id="22"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nodeType="clickEffect">
                                  <p:stCondLst>
                                    <p:cond delay="0"/>
                                  </p:stCondLst>
                                  <p:childTnLst>
                                    <p:set>
                                      <p:cBhvr>
                                        <p:cTn id="26" dur="1" fill="hold">
                                          <p:stCondLst>
                                            <p:cond delay="0"/>
                                          </p:stCondLst>
                                        </p:cTn>
                                        <p:tgtEl>
                                          <p:spTgt spid="1031"/>
                                        </p:tgtEl>
                                        <p:attrNameLst>
                                          <p:attrName>style.visibility</p:attrName>
                                        </p:attrNameLst>
                                      </p:cBhvr>
                                      <p:to>
                                        <p:strVal val="visible"/>
                                      </p:to>
                                    </p:set>
                                    <p:anim calcmode="lin" valueType="num">
                                      <p:cBhvr>
                                        <p:cTn id="27" dur="500" fill="hold"/>
                                        <p:tgtEl>
                                          <p:spTgt spid="1031"/>
                                        </p:tgtEl>
                                        <p:attrNameLst>
                                          <p:attrName>ppt_w</p:attrName>
                                        </p:attrNameLst>
                                      </p:cBhvr>
                                      <p:tavLst>
                                        <p:tav tm="0">
                                          <p:val>
                                            <p:fltVal val="0"/>
                                          </p:val>
                                        </p:tav>
                                        <p:tav tm="100000">
                                          <p:val>
                                            <p:strVal val="#ppt_w"/>
                                          </p:val>
                                        </p:tav>
                                      </p:tavLst>
                                    </p:anim>
                                    <p:anim calcmode="lin" valueType="num">
                                      <p:cBhvr>
                                        <p:cTn id="28" dur="500" fill="hold"/>
                                        <p:tgtEl>
                                          <p:spTgt spid="1031"/>
                                        </p:tgtEl>
                                        <p:attrNameLst>
                                          <p:attrName>ppt_h</p:attrName>
                                        </p:attrNameLst>
                                      </p:cBhvr>
                                      <p:tavLst>
                                        <p:tav tm="0">
                                          <p:val>
                                            <p:fltVal val="0"/>
                                          </p:val>
                                        </p:tav>
                                        <p:tav tm="100000">
                                          <p:val>
                                            <p:strVal val="#ppt_h"/>
                                          </p:val>
                                        </p:tav>
                                      </p:tavLst>
                                    </p:anim>
                                    <p:animEffect transition="in" filter="fade">
                                      <p:cBhvr>
                                        <p:cTn id="29" dur="500"/>
                                        <p:tgtEl>
                                          <p:spTgt spid="103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0" fill="hold" nodeType="clickEffect">
                                  <p:stCondLst>
                                    <p:cond delay="0"/>
                                  </p:stCondLst>
                                  <p:childTnLst>
                                    <p:set>
                                      <p:cBhvr>
                                        <p:cTn id="33" dur="1" fill="hold">
                                          <p:stCondLst>
                                            <p:cond delay="0"/>
                                          </p:stCondLst>
                                        </p:cTn>
                                        <p:tgtEl>
                                          <p:spTgt spid="1030"/>
                                        </p:tgtEl>
                                        <p:attrNameLst>
                                          <p:attrName>style.visibility</p:attrName>
                                        </p:attrNameLst>
                                      </p:cBhvr>
                                      <p:to>
                                        <p:strVal val="visible"/>
                                      </p:to>
                                    </p:set>
                                    <p:anim calcmode="lin" valueType="num">
                                      <p:cBhvr>
                                        <p:cTn id="34" dur="500" fill="hold"/>
                                        <p:tgtEl>
                                          <p:spTgt spid="1030"/>
                                        </p:tgtEl>
                                        <p:attrNameLst>
                                          <p:attrName>ppt_w</p:attrName>
                                        </p:attrNameLst>
                                      </p:cBhvr>
                                      <p:tavLst>
                                        <p:tav tm="0">
                                          <p:val>
                                            <p:fltVal val="0"/>
                                          </p:val>
                                        </p:tav>
                                        <p:tav tm="100000">
                                          <p:val>
                                            <p:strVal val="#ppt_w"/>
                                          </p:val>
                                        </p:tav>
                                      </p:tavLst>
                                    </p:anim>
                                    <p:anim calcmode="lin" valueType="num">
                                      <p:cBhvr>
                                        <p:cTn id="35" dur="500" fill="hold"/>
                                        <p:tgtEl>
                                          <p:spTgt spid="1030"/>
                                        </p:tgtEl>
                                        <p:attrNameLst>
                                          <p:attrName>ppt_h</p:attrName>
                                        </p:attrNameLst>
                                      </p:cBhvr>
                                      <p:tavLst>
                                        <p:tav tm="0">
                                          <p:val>
                                            <p:fltVal val="0"/>
                                          </p:val>
                                        </p:tav>
                                        <p:tav tm="100000">
                                          <p:val>
                                            <p:strVal val="#ppt_h"/>
                                          </p:val>
                                        </p:tav>
                                      </p:tavLst>
                                    </p:anim>
                                    <p:animEffect transition="in" filter="fade">
                                      <p:cBhvr>
                                        <p:cTn id="36"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txBox="1">
            <a:spLocks/>
          </p:cNvSpPr>
          <p:nvPr/>
        </p:nvSpPr>
        <p:spPr>
          <a:xfrm>
            <a:off x="296356" y="-47803"/>
            <a:ext cx="7484888" cy="1443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400" dirty="0" smtClean="0">
                <a:solidFill>
                  <a:srgbClr val="E7E6E6">
                    <a:lumMod val="50000"/>
                  </a:srgbClr>
                </a:solidFill>
                <a:latin typeface="Century Gothic" panose="020B0502020202020204" pitchFamily="34" charset="0"/>
              </a:rPr>
              <a:t>     </a:t>
            </a:r>
            <a:endParaRPr lang="fr-FR" sz="4400" dirty="0">
              <a:solidFill>
                <a:srgbClr val="E7E6E6">
                  <a:lumMod val="50000"/>
                </a:srgbClr>
              </a:solidFill>
              <a:latin typeface="Century Gothic" panose="020B0502020202020204" pitchFamily="34" charset="0"/>
            </a:endParaRPr>
          </a:p>
        </p:txBody>
      </p:sp>
      <p:sp>
        <p:nvSpPr>
          <p:cNvPr id="21" name="Espace réservé du numéro de diapositive 60"/>
          <p:cNvSpPr>
            <a:spLocks noGrp="1"/>
          </p:cNvSpPr>
          <p:nvPr>
            <p:ph type="sldNum" sz="quarter" idx="12"/>
          </p:nvPr>
        </p:nvSpPr>
        <p:spPr>
          <a:xfrm>
            <a:off x="9584169" y="6292338"/>
            <a:ext cx="2438400" cy="365125"/>
          </a:xfrm>
        </p:spPr>
        <p:txBody>
          <a:bodyPr/>
          <a:lstStyle/>
          <a:p>
            <a:fld id="{BF4A28E8-094C-C143-8659-A24A62521A25}" type="slidenum">
              <a:rPr lang="fr-FR" sz="1800" b="1" smtClean="0">
                <a:solidFill>
                  <a:schemeClr val="tx1">
                    <a:lumMod val="95000"/>
                    <a:lumOff val="5000"/>
                  </a:schemeClr>
                </a:solidFill>
              </a:rPr>
              <a:pPr/>
              <a:t>5</a:t>
            </a:fld>
            <a:endParaRPr lang="fr-FR" sz="1800" b="1" dirty="0">
              <a:solidFill>
                <a:schemeClr val="tx1">
                  <a:lumMod val="95000"/>
                  <a:lumOff val="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0272" y="2720348"/>
            <a:ext cx="2028354" cy="2454172"/>
          </a:xfrm>
          <a:prstGeom prst="rect">
            <a:avLst/>
          </a:prstGeom>
          <a:noFill/>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14492" y="1051552"/>
            <a:ext cx="3337593" cy="1668796"/>
          </a:xfrm>
          <a:prstGeom prst="rect">
            <a:avLst/>
          </a:prstGeom>
          <a:noFill/>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21704" y="3924357"/>
            <a:ext cx="2552366" cy="2480899"/>
          </a:xfrm>
          <a:prstGeom prst="rect">
            <a:avLst/>
          </a:prstGeom>
          <a:noFill/>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212974" y="2720348"/>
            <a:ext cx="3185031" cy="2454171"/>
          </a:xfrm>
          <a:prstGeom prst="ellipse">
            <a:avLst/>
          </a:prstGeom>
          <a:ln>
            <a:noFill/>
          </a:ln>
          <a:effectLst>
            <a:softEdge rad="112500"/>
          </a:effectLst>
        </p:spPr>
      </p:pic>
      <p:graphicFrame>
        <p:nvGraphicFramePr>
          <p:cNvPr id="14" name="Tableau 13"/>
          <p:cNvGraphicFramePr>
            <a:graphicFrameLocks noGrp="1"/>
          </p:cNvGraphicFramePr>
          <p:nvPr>
            <p:extLst>
              <p:ext uri="{D42A27DB-BD31-4B8C-83A1-F6EECF244321}">
                <p14:modId xmlns:p14="http://schemas.microsoft.com/office/powerpoint/2010/main" val="930378926"/>
              </p:ext>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algn="ctr"/>
                      <a:r>
                        <a:rPr lang="fr-FR" sz="1800" dirty="0" smtClean="0">
                          <a:solidFill>
                            <a:schemeClr val="bg1"/>
                          </a:solidFill>
                        </a:rPr>
                        <a:t>Introduction</a:t>
                      </a:r>
                      <a:endParaRPr lang="fr-FR" sz="1800" dirty="0">
                        <a:solidFill>
                          <a:schemeClr val="bg1"/>
                        </a:solidFill>
                      </a:endParaRPr>
                    </a:p>
                  </a:txBody>
                  <a:tcPr>
                    <a:solidFill>
                      <a:srgbClr val="175C7B"/>
                    </a:solidFill>
                  </a:tcPr>
                </a:tc>
                <a:tc>
                  <a:txBody>
                    <a:bodyPr/>
                    <a:lstStyle/>
                    <a:p>
                      <a:pPr algn="ctr"/>
                      <a:r>
                        <a:rPr lang="fr-FR" sz="1400" dirty="0" smtClean="0">
                          <a:solidFill>
                            <a:schemeClr val="bg1"/>
                          </a:solidFill>
                        </a:rPr>
                        <a:t>Spécification des besoins</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Analyse fonctionnelle</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Analyse et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Tree>
    <p:extLst>
      <p:ext uri="{BB962C8B-B14F-4D97-AF65-F5344CB8AC3E}">
        <p14:creationId xmlns:p14="http://schemas.microsoft.com/office/powerpoint/2010/main" val="4948860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slide(fromBottom)">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p:cTn id="12" dur="1000" fill="hold"/>
                                        <p:tgtEl>
                                          <p:spTgt spid="2051"/>
                                        </p:tgtEl>
                                        <p:attrNameLst>
                                          <p:attrName>ppt_w</p:attrName>
                                        </p:attrNameLst>
                                      </p:cBhvr>
                                      <p:tavLst>
                                        <p:tav tm="0">
                                          <p:val>
                                            <p:strVal val="#ppt_w*0.70"/>
                                          </p:val>
                                        </p:tav>
                                        <p:tav tm="100000">
                                          <p:val>
                                            <p:strVal val="#ppt_w"/>
                                          </p:val>
                                        </p:tav>
                                      </p:tavLst>
                                    </p:anim>
                                    <p:anim calcmode="lin" valueType="num">
                                      <p:cBhvr>
                                        <p:cTn id="13" dur="1000" fill="hold"/>
                                        <p:tgtEl>
                                          <p:spTgt spid="2051"/>
                                        </p:tgtEl>
                                        <p:attrNameLst>
                                          <p:attrName>ppt_h</p:attrName>
                                        </p:attrNameLst>
                                      </p:cBhvr>
                                      <p:tavLst>
                                        <p:tav tm="0">
                                          <p:val>
                                            <p:strVal val="#ppt_h"/>
                                          </p:val>
                                        </p:tav>
                                        <p:tav tm="100000">
                                          <p:val>
                                            <p:strVal val="#ppt_h"/>
                                          </p:val>
                                        </p:tav>
                                      </p:tavLst>
                                    </p:anim>
                                    <p:animEffect transition="in" filter="fade">
                                      <p:cBhvr>
                                        <p:cTn id="14" dur="10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p:cTn id="19" dur="1000" fill="hold"/>
                                        <p:tgtEl>
                                          <p:spTgt spid="2052"/>
                                        </p:tgtEl>
                                        <p:attrNameLst>
                                          <p:attrName>ppt_w</p:attrName>
                                        </p:attrNameLst>
                                      </p:cBhvr>
                                      <p:tavLst>
                                        <p:tav tm="0">
                                          <p:val>
                                            <p:strVal val="#ppt_w*0.70"/>
                                          </p:val>
                                        </p:tav>
                                        <p:tav tm="100000">
                                          <p:val>
                                            <p:strVal val="#ppt_w"/>
                                          </p:val>
                                        </p:tav>
                                      </p:tavLst>
                                    </p:anim>
                                    <p:anim calcmode="lin" valueType="num">
                                      <p:cBhvr>
                                        <p:cTn id="20" dur="1000" fill="hold"/>
                                        <p:tgtEl>
                                          <p:spTgt spid="2052"/>
                                        </p:tgtEl>
                                        <p:attrNameLst>
                                          <p:attrName>ppt_h</p:attrName>
                                        </p:attrNameLst>
                                      </p:cBhvr>
                                      <p:tavLst>
                                        <p:tav tm="0">
                                          <p:val>
                                            <p:strVal val="#ppt_h"/>
                                          </p:val>
                                        </p:tav>
                                        <p:tav tm="100000">
                                          <p:val>
                                            <p:strVal val="#ppt_h"/>
                                          </p:val>
                                        </p:tav>
                                      </p:tavLst>
                                    </p:anim>
                                    <p:animEffect transition="in" filter="fade">
                                      <p:cBhvr>
                                        <p:cTn id="21" dur="1000"/>
                                        <p:tgtEl>
                                          <p:spTgt spid="205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053"/>
                                        </p:tgtEl>
                                        <p:attrNameLst>
                                          <p:attrName>style.visibility</p:attrName>
                                        </p:attrNameLst>
                                      </p:cBhvr>
                                      <p:to>
                                        <p:strVal val="visible"/>
                                      </p:to>
                                    </p:set>
                                    <p:anim calcmode="lin" valueType="num">
                                      <p:cBhvr additive="base">
                                        <p:cTn id="26" dur="500" fill="hold"/>
                                        <p:tgtEl>
                                          <p:spTgt spid="2053"/>
                                        </p:tgtEl>
                                        <p:attrNameLst>
                                          <p:attrName>ppt_x</p:attrName>
                                        </p:attrNameLst>
                                      </p:cBhvr>
                                      <p:tavLst>
                                        <p:tav tm="0">
                                          <p:val>
                                            <p:strVal val="#ppt_x"/>
                                          </p:val>
                                        </p:tav>
                                        <p:tav tm="100000">
                                          <p:val>
                                            <p:strVal val="#ppt_x"/>
                                          </p:val>
                                        </p:tav>
                                      </p:tavLst>
                                    </p:anim>
                                    <p:anim calcmode="lin" valueType="num">
                                      <p:cBhvr additive="base">
                                        <p:cTn id="27"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98925">
            <a:off x="305773" y="1955661"/>
            <a:ext cx="2718473" cy="3061153"/>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6" name="Espace réservé du contenu 2"/>
          <p:cNvSpPr txBox="1">
            <a:spLocks/>
          </p:cNvSpPr>
          <p:nvPr/>
        </p:nvSpPr>
        <p:spPr>
          <a:xfrm>
            <a:off x="838200" y="1829525"/>
            <a:ext cx="10515600" cy="42050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800" b="1" kern="1200">
                <a:solidFill>
                  <a:schemeClr val="bg2">
                    <a:lumMod val="50000"/>
                  </a:schemeClr>
                </a:solidFill>
                <a:latin typeface="Century Gothic" panose="020B0502020202020204" pitchFamily="34" charset="0"/>
                <a:ea typeface="+mn-ea"/>
                <a:cs typeface="+mn-cs"/>
              </a:defRPr>
            </a:lvl1pPr>
            <a:lvl2pPr marL="0" indent="0" algn="l" defTabSz="914400" rtl="0" eaLnBrk="1" latinLnBrk="0" hangingPunct="1">
              <a:lnSpc>
                <a:spcPct val="90000"/>
              </a:lnSpc>
              <a:spcBef>
                <a:spcPts val="500"/>
              </a:spcBef>
              <a:buFont typeface="Wingdings" panose="05000000000000000000" pitchFamily="2" charset="2"/>
              <a:buNone/>
              <a:defRPr lang="fr-FR" sz="2400" b="1" kern="1200">
                <a:solidFill>
                  <a:srgbClr val="CAEA1A"/>
                </a:solidFill>
                <a:latin typeface="Century Gothic" panose="020B0502020202020204" pitchFamily="34" charset="0"/>
                <a:ea typeface="+mn-ea"/>
                <a:cs typeface="+mn-cs"/>
              </a:defRPr>
            </a:lvl2pPr>
            <a:lvl3pPr marL="533400" indent="-228600" algn="l" defTabSz="914400" rtl="0" eaLnBrk="1" latinLnBrk="0" hangingPunct="1">
              <a:lnSpc>
                <a:spcPct val="90000"/>
              </a:lnSpc>
              <a:spcBef>
                <a:spcPts val="500"/>
              </a:spcBef>
              <a:buClr>
                <a:srgbClr val="CAEA1A"/>
              </a:buClr>
              <a:buFont typeface="Wingdings" panose="05000000000000000000" pitchFamily="2" charset="2"/>
              <a:buChar char="ü"/>
              <a:defRPr sz="2000" kern="1200">
                <a:solidFill>
                  <a:schemeClr val="bg2">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q"/>
              <a:defRPr sz="1800" kern="1200">
                <a:solidFill>
                  <a:schemeClr val="bg2">
                    <a:lumMod val="50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bg2">
                    <a:lumMod val="50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Clr>
                <a:srgbClr val="CAEA1A"/>
              </a:buClr>
              <a:buFont typeface="Wingdings" panose="05000000000000000000" pitchFamily="2" charset="2"/>
              <a:buChar char="q"/>
            </a:pPr>
            <a:endParaRPr lang="fr-FR" b="0" dirty="0">
              <a:solidFill>
                <a:prstClr val="black">
                  <a:lumMod val="75000"/>
                  <a:lumOff val="25000"/>
                </a:prstClr>
              </a:solidFill>
            </a:endParaRPr>
          </a:p>
          <a:p>
            <a:pPr marL="0" marR="0" lvl="0" indent="0" algn="l" defTabSz="914400" rtl="0" eaLnBrk="1" fontAlgn="auto" latinLnBrk="0" hangingPunct="1">
              <a:lnSpc>
                <a:spcPct val="100000"/>
              </a:lnSpc>
              <a:spcBef>
                <a:spcPts val="0"/>
              </a:spcBef>
              <a:spcAft>
                <a:spcPts val="0"/>
              </a:spcAft>
              <a:buClr>
                <a:srgbClr val="CAEA1A"/>
              </a:buClr>
              <a:buSzTx/>
              <a:buFont typeface="Wingdings" panose="05000000000000000000" pitchFamily="2" charset="2"/>
              <a:buNone/>
              <a:tabLst/>
              <a:defRPr/>
            </a:pPr>
            <a:endParaRPr kumimoji="0" lang="fr-FR" sz="2800" b="0" i="0" u="none" strike="noStrike" kern="1200" cap="none" spc="0" normalizeH="0" baseline="0" noProof="0" dirty="0" smtClean="0">
              <a:ln>
                <a:noFill/>
              </a:ln>
              <a:solidFill>
                <a:prstClr val="black">
                  <a:lumMod val="75000"/>
                  <a:lumOff val="25000"/>
                </a:prstClr>
              </a:solidFill>
              <a:effectLst/>
              <a:uLnTx/>
              <a:uFillTx/>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
                <a:srgbClr val="CAEA1A"/>
              </a:buClr>
              <a:buSzTx/>
              <a:buFont typeface="Wingdings" panose="05000000000000000000" pitchFamily="2" charset="2"/>
              <a:buNone/>
              <a:tabLst/>
              <a:defRPr/>
            </a:pPr>
            <a:endParaRPr kumimoji="0" lang="fr-FR" sz="2800" b="0" i="0" u="none" strike="noStrike" kern="1200" cap="none" spc="0" normalizeH="0" baseline="0" noProof="0" dirty="0" smtClean="0">
              <a:ln>
                <a:noFill/>
              </a:ln>
              <a:solidFill>
                <a:prstClr val="black">
                  <a:lumMod val="75000"/>
                  <a:lumOff val="25000"/>
                </a:prstClr>
              </a:solidFill>
              <a:effectLst/>
              <a:uLnTx/>
              <a:uFillTx/>
              <a:latin typeface="Century Gothic" panose="020B0502020202020204" pitchFamily="34" charset="0"/>
            </a:endParaRPr>
          </a:p>
        </p:txBody>
      </p:sp>
      <p:sp>
        <p:nvSpPr>
          <p:cNvPr id="11" name="Rectangle 10"/>
          <p:cNvSpPr/>
          <p:nvPr/>
        </p:nvSpPr>
        <p:spPr>
          <a:xfrm>
            <a:off x="450885" y="2697724"/>
            <a:ext cx="1838965" cy="400110"/>
          </a:xfrm>
          <a:prstGeom prst="rect">
            <a:avLst/>
          </a:prstGeom>
        </p:spPr>
        <p:txBody>
          <a:bodyPr wrap="none">
            <a:spAutoFit/>
          </a:bodyPr>
          <a:lstStyle/>
          <a:p>
            <a:pPr marL="342900" lvl="0" indent="-342900" fontAlgn="base">
              <a:spcBef>
                <a:spcPct val="20000"/>
              </a:spcBef>
              <a:spcAft>
                <a:spcPct val="0"/>
              </a:spcAft>
              <a:buClr>
                <a:srgbClr val="003366"/>
              </a:buClr>
              <a:buSzPct val="75000"/>
              <a:buFont typeface="Arial" panose="020B0604020202020204" pitchFamily="34" charset="0"/>
              <a:buChar char="•"/>
            </a:pPr>
            <a:r>
              <a:rPr lang="fr-FR" sz="2000" b="1" dirty="0">
                <a:latin typeface="Century Gothic" panose="020B0502020202020204" pitchFamily="34" charset="0"/>
              </a:rPr>
              <a:t>Pourquoi ?</a:t>
            </a:r>
          </a:p>
        </p:txBody>
      </p:sp>
      <p:sp>
        <p:nvSpPr>
          <p:cNvPr id="12" name="Rectangle 11"/>
          <p:cNvSpPr/>
          <p:nvPr/>
        </p:nvSpPr>
        <p:spPr>
          <a:xfrm>
            <a:off x="450885" y="3303168"/>
            <a:ext cx="1747594" cy="400110"/>
          </a:xfrm>
          <a:prstGeom prst="rect">
            <a:avLst/>
          </a:prstGeom>
        </p:spPr>
        <p:txBody>
          <a:bodyPr wrap="none">
            <a:spAutoFit/>
          </a:bodyPr>
          <a:lstStyle/>
          <a:p>
            <a:pPr marL="342900" indent="-342900" fontAlgn="base">
              <a:spcBef>
                <a:spcPct val="20000"/>
              </a:spcBef>
              <a:spcAft>
                <a:spcPct val="0"/>
              </a:spcAft>
              <a:buClr>
                <a:srgbClr val="003366"/>
              </a:buClr>
              <a:buSzPct val="75000"/>
              <a:buFont typeface="Arial" panose="020B0604020202020204" pitchFamily="34" charset="0"/>
              <a:buChar char="•"/>
            </a:pPr>
            <a:r>
              <a:rPr lang="fr-FR" sz="2000" b="1" dirty="0">
                <a:latin typeface="Century Gothic" panose="020B0502020202020204" pitchFamily="34" charset="0"/>
              </a:rPr>
              <a:t>Pour qui ?</a:t>
            </a:r>
          </a:p>
        </p:txBody>
      </p:sp>
      <p:sp>
        <p:nvSpPr>
          <p:cNvPr id="13" name="Rectangle 12"/>
          <p:cNvSpPr/>
          <p:nvPr/>
        </p:nvSpPr>
        <p:spPr>
          <a:xfrm>
            <a:off x="450885" y="3957412"/>
            <a:ext cx="1986441" cy="400110"/>
          </a:xfrm>
          <a:prstGeom prst="rect">
            <a:avLst/>
          </a:prstGeom>
        </p:spPr>
        <p:txBody>
          <a:bodyPr wrap="none">
            <a:spAutoFit/>
          </a:bodyPr>
          <a:lstStyle/>
          <a:p>
            <a:pPr marL="342900" lvl="0" indent="-342900" fontAlgn="base">
              <a:spcBef>
                <a:spcPct val="20000"/>
              </a:spcBef>
              <a:spcAft>
                <a:spcPct val="0"/>
              </a:spcAft>
              <a:buClr>
                <a:srgbClr val="003366"/>
              </a:buClr>
              <a:buSzPct val="75000"/>
              <a:buFont typeface="Arial" panose="020B0604020202020204" pitchFamily="34" charset="0"/>
              <a:buChar char="•"/>
            </a:pPr>
            <a:r>
              <a:rPr lang="fr-FR" sz="2000" b="1" dirty="0" smtClean="0">
                <a:latin typeface="Century Gothic" panose="020B0502020202020204" pitchFamily="34" charset="0"/>
              </a:rPr>
              <a:t>Comment ?</a:t>
            </a:r>
            <a:endParaRPr lang="fr-FR" sz="2000" b="1" dirty="0">
              <a:latin typeface="Century Gothic" panose="020B0502020202020204" pitchFamily="34" charset="0"/>
            </a:endParaRPr>
          </a:p>
        </p:txBody>
      </p:sp>
      <p:sp>
        <p:nvSpPr>
          <p:cNvPr id="14" name="TextBox 21"/>
          <p:cNvSpPr txBox="1"/>
          <p:nvPr/>
        </p:nvSpPr>
        <p:spPr>
          <a:xfrm>
            <a:off x="3452368" y="2447175"/>
            <a:ext cx="6110968" cy="707886"/>
          </a:xfrm>
          <a:prstGeom prst="rect">
            <a:avLst/>
          </a:prstGeom>
          <a:noFill/>
        </p:spPr>
        <p:txBody>
          <a:bodyPr wrap="none" rtlCol="0">
            <a:spAutoFit/>
          </a:bodyPr>
          <a:lstStyle/>
          <a:p>
            <a:pPr marL="342900" indent="-342900">
              <a:buFont typeface="Wingdings" panose="05000000000000000000" pitchFamily="2" charset="2"/>
              <a:buChar char="Ø"/>
            </a:pPr>
            <a:r>
              <a:rPr lang="fr-FR" sz="2000" dirty="0" smtClean="0">
                <a:latin typeface="Century Gothic" panose="020B0502020202020204" pitchFamily="34" charset="0"/>
              </a:rPr>
              <a:t>Faciliter les procédures de recrutement et les</a:t>
            </a:r>
          </a:p>
          <a:p>
            <a:r>
              <a:rPr lang="fr-FR" sz="2000" dirty="0" smtClean="0">
                <a:latin typeface="Century Gothic" panose="020B0502020202020204" pitchFamily="34" charset="0"/>
              </a:rPr>
              <a:t> recherches d’emplois.</a:t>
            </a:r>
            <a:endParaRPr lang="fr-FR" sz="2000" dirty="0">
              <a:latin typeface="Century Gothic" panose="020B0502020202020204" pitchFamily="34" charset="0"/>
            </a:endParaRPr>
          </a:p>
        </p:txBody>
      </p:sp>
      <p:pic>
        <p:nvPicPr>
          <p:cNvPr id="16"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803179">
            <a:off x="10380869" y="1425357"/>
            <a:ext cx="1071947" cy="1514006"/>
          </a:xfrm>
          <a:prstGeom prst="rect">
            <a:avLst/>
          </a:prstGeom>
        </p:spPr>
      </p:pic>
      <p:sp>
        <p:nvSpPr>
          <p:cNvPr id="17" name="TextBox 22"/>
          <p:cNvSpPr txBox="1"/>
          <p:nvPr/>
        </p:nvSpPr>
        <p:spPr>
          <a:xfrm>
            <a:off x="3463928" y="3486237"/>
            <a:ext cx="5969904" cy="707886"/>
          </a:xfrm>
          <a:prstGeom prst="rect">
            <a:avLst/>
          </a:prstGeom>
          <a:noFill/>
        </p:spPr>
        <p:txBody>
          <a:bodyPr wrap="none" rtlCol="0">
            <a:spAutoFit/>
          </a:bodyPr>
          <a:lstStyle/>
          <a:p>
            <a:pPr marL="342900" indent="-342900">
              <a:buFont typeface="Wingdings" panose="05000000000000000000" pitchFamily="2" charset="2"/>
              <a:buChar char="Ø"/>
            </a:pPr>
            <a:r>
              <a:rPr lang="fr-FR" sz="2000" dirty="0">
                <a:latin typeface="Century Gothic" panose="020B0502020202020204" pitchFamily="34" charset="0"/>
              </a:rPr>
              <a:t>L</a:t>
            </a:r>
            <a:r>
              <a:rPr lang="fr-FR" sz="2000" dirty="0" smtClean="0">
                <a:latin typeface="Century Gothic" panose="020B0502020202020204" pitchFamily="34" charset="0"/>
              </a:rPr>
              <a:t>es entreprises tunisiennes et les chercheurs </a:t>
            </a:r>
          </a:p>
          <a:p>
            <a:r>
              <a:rPr lang="fr-FR" sz="2000" dirty="0" smtClean="0">
                <a:latin typeface="Century Gothic" panose="020B0502020202020204" pitchFamily="34" charset="0"/>
              </a:rPr>
              <a:t>d’emplois.</a:t>
            </a:r>
            <a:endParaRPr lang="fr-FR" sz="2000" dirty="0">
              <a:latin typeface="Century Gothic" panose="020B0502020202020204" pitchFamily="34" charset="0"/>
            </a:endParaRPr>
          </a:p>
        </p:txBody>
      </p:sp>
      <p:pic>
        <p:nvPicPr>
          <p:cNvPr id="18"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27633">
            <a:off x="10121781" y="3313492"/>
            <a:ext cx="1895978" cy="1083416"/>
          </a:xfrm>
          <a:prstGeom prst="rect">
            <a:avLst/>
          </a:prstGeom>
        </p:spPr>
      </p:pic>
      <p:sp>
        <p:nvSpPr>
          <p:cNvPr id="19" name="TextBox 24"/>
          <p:cNvSpPr txBox="1"/>
          <p:nvPr/>
        </p:nvSpPr>
        <p:spPr>
          <a:xfrm>
            <a:off x="3427597" y="4414582"/>
            <a:ext cx="5117888" cy="1015663"/>
          </a:xfrm>
          <a:prstGeom prst="rect">
            <a:avLst/>
          </a:prstGeom>
          <a:noFill/>
        </p:spPr>
        <p:txBody>
          <a:bodyPr wrap="square" rtlCol="0">
            <a:spAutoFit/>
          </a:bodyPr>
          <a:lstStyle/>
          <a:p>
            <a:pPr marL="342900" indent="-342900">
              <a:buFont typeface="Wingdings" panose="05000000000000000000" pitchFamily="2" charset="2"/>
              <a:buChar char="Ø"/>
            </a:pPr>
            <a:r>
              <a:rPr lang="fr-FR" sz="2000" dirty="0" smtClean="0">
                <a:latin typeface="Century Gothic" panose="020B0502020202020204" pitchFamily="34" charset="0"/>
              </a:rPr>
              <a:t>Offrir un site web avec une interface facile à manipuler ainsi qu’un service web lié à celui-ci.</a:t>
            </a:r>
            <a:endParaRPr lang="fr-FR" sz="2000" dirty="0">
              <a:latin typeface="Century Gothic" panose="020B0502020202020204" pitchFamily="34" charset="0"/>
            </a:endParaRPr>
          </a:p>
        </p:txBody>
      </p:sp>
      <p:pic>
        <p:nvPicPr>
          <p:cNvPr id="20" name="Picture 19"/>
          <p:cNvPicPr>
            <a:picLocks noChangeAspect="1"/>
          </p:cNvPicPr>
          <p:nvPr/>
        </p:nvPicPr>
        <p:blipFill>
          <a:blip r:embed="rId6" cstate="print"/>
          <a:stretch>
            <a:fillRect/>
          </a:stretch>
        </p:blipFill>
        <p:spPr>
          <a:xfrm rot="21131565">
            <a:off x="10122075" y="4736049"/>
            <a:ext cx="2020784" cy="1241939"/>
          </a:xfrm>
          <a:prstGeom prst="rect">
            <a:avLst/>
          </a:prstGeom>
        </p:spPr>
      </p:pic>
      <p:sp>
        <p:nvSpPr>
          <p:cNvPr id="21" name="Espace réservé du numéro de diapositive 60"/>
          <p:cNvSpPr>
            <a:spLocks noGrp="1"/>
          </p:cNvSpPr>
          <p:nvPr>
            <p:ph type="sldNum" sz="quarter" idx="12"/>
          </p:nvPr>
        </p:nvSpPr>
        <p:spPr>
          <a:xfrm>
            <a:off x="9584169" y="6292338"/>
            <a:ext cx="2438400" cy="365125"/>
          </a:xfrm>
        </p:spPr>
        <p:txBody>
          <a:bodyPr/>
          <a:lstStyle/>
          <a:p>
            <a:fld id="{BF4A28E8-094C-C143-8659-A24A62521A25}" type="slidenum">
              <a:rPr lang="fr-FR" sz="1800" b="1" smtClean="0">
                <a:solidFill>
                  <a:schemeClr val="tx1">
                    <a:lumMod val="95000"/>
                    <a:lumOff val="5000"/>
                  </a:schemeClr>
                </a:solidFill>
              </a:rPr>
              <a:pPr/>
              <a:t>6</a:t>
            </a:fld>
            <a:endParaRPr lang="fr-FR" sz="1800" b="1" dirty="0">
              <a:solidFill>
                <a:schemeClr val="tx1">
                  <a:lumMod val="95000"/>
                  <a:lumOff val="5000"/>
                </a:schemeClr>
              </a:solidFill>
            </a:endParaRPr>
          </a:p>
        </p:txBody>
      </p:sp>
      <p:graphicFrame>
        <p:nvGraphicFramePr>
          <p:cNvPr id="25" name="Tableau 24"/>
          <p:cNvGraphicFramePr>
            <a:graphicFrameLocks noGrp="1"/>
          </p:cNvGraphicFramePr>
          <p:nvPr>
            <p:extLst>
              <p:ext uri="{D42A27DB-BD31-4B8C-83A1-F6EECF244321}">
                <p14:modId xmlns:p14="http://schemas.microsoft.com/office/powerpoint/2010/main" val="930378926"/>
              </p:ext>
            </p:extLst>
          </p:nvPr>
        </p:nvGraphicFramePr>
        <p:xfrm>
          <a:off x="0" y="0"/>
          <a:ext cx="12188643" cy="518160"/>
        </p:xfrm>
        <a:graphic>
          <a:graphicData uri="http://schemas.openxmlformats.org/drawingml/2006/table">
            <a:tbl>
              <a:tblPr firstRow="1" bandRow="1">
                <a:tableStyleId>{69CF1AB2-1976-4502-BF36-3FF5EA218861}</a:tableStyleId>
              </a:tblPr>
              <a:tblGrid>
                <a:gridCol w="2192270"/>
                <a:gridCol w="2387058"/>
                <a:gridCol w="2100245"/>
                <a:gridCol w="2100245"/>
                <a:gridCol w="1604365"/>
                <a:gridCol w="1804460"/>
              </a:tblGrid>
              <a:tr h="370840">
                <a:tc>
                  <a:txBody>
                    <a:bodyPr/>
                    <a:lstStyle/>
                    <a:p>
                      <a:pPr algn="ctr"/>
                      <a:r>
                        <a:rPr lang="fr-FR" sz="1800" dirty="0" smtClean="0">
                          <a:solidFill>
                            <a:schemeClr val="bg1"/>
                          </a:solidFill>
                        </a:rPr>
                        <a:t>Introduction</a:t>
                      </a:r>
                      <a:endParaRPr lang="fr-FR" sz="1800" dirty="0">
                        <a:solidFill>
                          <a:schemeClr val="bg1"/>
                        </a:solidFill>
                      </a:endParaRPr>
                    </a:p>
                  </a:txBody>
                  <a:tcPr>
                    <a:solidFill>
                      <a:srgbClr val="175C7B"/>
                    </a:solidFill>
                  </a:tcPr>
                </a:tc>
                <a:tc>
                  <a:txBody>
                    <a:bodyPr/>
                    <a:lstStyle/>
                    <a:p>
                      <a:pPr algn="ctr"/>
                      <a:r>
                        <a:rPr lang="fr-FR" sz="1400" dirty="0" smtClean="0">
                          <a:solidFill>
                            <a:schemeClr val="bg1"/>
                          </a:solidFill>
                        </a:rPr>
                        <a:t>Spécification des besoins</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Analyse fonctionnelle</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Analyse et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Tree>
    <p:extLst>
      <p:ext uri="{BB962C8B-B14F-4D97-AF65-F5344CB8AC3E}">
        <p14:creationId xmlns:p14="http://schemas.microsoft.com/office/powerpoint/2010/main" val="4948860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75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75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75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7"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c 53"/>
          <p:cNvSpPr>
            <a:spLocks/>
          </p:cNvSpPr>
          <p:nvPr/>
        </p:nvSpPr>
        <p:spPr bwMode="auto">
          <a:xfrm>
            <a:off x="470647" y="551330"/>
            <a:ext cx="2598258" cy="5823402"/>
          </a:xfrm>
          <a:custGeom>
            <a:avLst/>
            <a:gdLst>
              <a:gd name="T0" fmla="*/ 2147483647 w 23745"/>
              <a:gd name="T1" fmla="*/ 0 h 43200"/>
              <a:gd name="T2" fmla="*/ 0 w 23745"/>
              <a:gd name="T3" fmla="*/ 2147483647 h 43200"/>
              <a:gd name="T4" fmla="*/ 2147483647 w 23745"/>
              <a:gd name="T5" fmla="*/ 2147483647 h 43200"/>
              <a:gd name="T6" fmla="*/ 0 60000 65536"/>
              <a:gd name="T7" fmla="*/ 0 60000 65536"/>
              <a:gd name="T8" fmla="*/ 0 60000 65536"/>
              <a:gd name="T9" fmla="*/ 0 w 23745"/>
              <a:gd name="T10" fmla="*/ 0 h 43200"/>
              <a:gd name="T11" fmla="*/ 23745 w 23745"/>
              <a:gd name="T12" fmla="*/ 43200 h 43200"/>
            </a:gdLst>
            <a:ahLst/>
            <a:cxnLst>
              <a:cxn ang="T6">
                <a:pos x="T0" y="T1"/>
              </a:cxn>
              <a:cxn ang="T7">
                <a:pos x="T2" y="T3"/>
              </a:cxn>
              <a:cxn ang="T8">
                <a:pos x="T4" y="T5"/>
              </a:cxn>
            </a:cxnLst>
            <a:rect l="T9" t="T10" r="T11" b="T12"/>
            <a:pathLst>
              <a:path w="23745" h="43200" fill="none" extrusionOk="0">
                <a:moveTo>
                  <a:pt x="2144" y="0"/>
                </a:moveTo>
                <a:cubicBezTo>
                  <a:pt x="14074" y="0"/>
                  <a:pt x="23745" y="9670"/>
                  <a:pt x="23745" y="21600"/>
                </a:cubicBezTo>
                <a:cubicBezTo>
                  <a:pt x="23745" y="33529"/>
                  <a:pt x="14074" y="43200"/>
                  <a:pt x="2145" y="43200"/>
                </a:cubicBezTo>
                <a:cubicBezTo>
                  <a:pt x="1428" y="43200"/>
                  <a:pt x="712" y="43164"/>
                  <a:pt x="-1" y="43093"/>
                </a:cubicBezTo>
              </a:path>
              <a:path w="23745" h="43200" stroke="0" extrusionOk="0">
                <a:moveTo>
                  <a:pt x="2144" y="0"/>
                </a:moveTo>
                <a:cubicBezTo>
                  <a:pt x="14074" y="0"/>
                  <a:pt x="23745" y="9670"/>
                  <a:pt x="23745" y="21600"/>
                </a:cubicBezTo>
                <a:cubicBezTo>
                  <a:pt x="23745" y="33529"/>
                  <a:pt x="14074" y="43200"/>
                  <a:pt x="2145" y="43200"/>
                </a:cubicBezTo>
                <a:cubicBezTo>
                  <a:pt x="1428" y="43200"/>
                  <a:pt x="712" y="43164"/>
                  <a:pt x="-1" y="43093"/>
                </a:cubicBezTo>
                <a:lnTo>
                  <a:pt x="2145" y="21600"/>
                </a:lnTo>
                <a:close/>
              </a:path>
            </a:pathLst>
          </a:custGeom>
          <a:noFill/>
          <a:ln w="76200" cap="rnd">
            <a:solidFill>
              <a:srgbClr val="175C7B"/>
            </a:solidFill>
            <a:prstDash val="sysDot"/>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nvGrpSpPr>
          <p:cNvPr id="2" name="Group 5"/>
          <p:cNvGrpSpPr>
            <a:grpSpLocks/>
          </p:cNvGrpSpPr>
          <p:nvPr/>
        </p:nvGrpSpPr>
        <p:grpSpPr bwMode="auto">
          <a:xfrm>
            <a:off x="2168251" y="1251871"/>
            <a:ext cx="500063" cy="501650"/>
            <a:chOff x="1583" y="1494"/>
            <a:chExt cx="526" cy="526"/>
          </a:xfrm>
        </p:grpSpPr>
        <p:sp>
          <p:nvSpPr>
            <p:cNvPr id="47"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8"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49"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0"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1"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grpSp>
        <p:nvGrpSpPr>
          <p:cNvPr id="3" name="Group 5"/>
          <p:cNvGrpSpPr>
            <a:grpSpLocks/>
          </p:cNvGrpSpPr>
          <p:nvPr/>
        </p:nvGrpSpPr>
        <p:grpSpPr bwMode="auto">
          <a:xfrm>
            <a:off x="2662420" y="2209901"/>
            <a:ext cx="500063" cy="501650"/>
            <a:chOff x="1583" y="1494"/>
            <a:chExt cx="526" cy="526"/>
          </a:xfrm>
        </p:grpSpPr>
        <p:sp>
          <p:nvSpPr>
            <p:cNvPr id="53"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4"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5"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6"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57"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67" name="AutoShape 11"/>
          <p:cNvSpPr>
            <a:spLocks noChangeArrowheads="1"/>
          </p:cNvSpPr>
          <p:nvPr/>
        </p:nvSpPr>
        <p:spPr bwMode="ltGray">
          <a:xfrm>
            <a:off x="2669677" y="1158766"/>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Introduction</a:t>
            </a:r>
            <a:r>
              <a:rPr lang="fr-FR" sz="2400" b="1" dirty="0" smtClean="0">
                <a:solidFill>
                  <a:schemeClr val="bg1"/>
                </a:solidFill>
                <a:effectLst>
                  <a:outerShdw blurRad="38100" dist="38100" dir="2700000" algn="tl">
                    <a:srgbClr val="000000">
                      <a:alpha val="43137"/>
                    </a:srgbClr>
                  </a:outerShdw>
                </a:effectLst>
              </a:rPr>
              <a:t> </a:t>
            </a:r>
          </a:p>
        </p:txBody>
      </p:sp>
      <p:sp>
        <p:nvSpPr>
          <p:cNvPr id="68" name="AutoShape 18"/>
          <p:cNvSpPr>
            <a:spLocks noChangeArrowheads="1"/>
          </p:cNvSpPr>
          <p:nvPr/>
        </p:nvSpPr>
        <p:spPr bwMode="ltGray">
          <a:xfrm>
            <a:off x="2897915" y="4863163"/>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Réalisation</a:t>
            </a:r>
            <a:endParaRPr lang="fr-FR" sz="2400" b="1" dirty="0">
              <a:solidFill>
                <a:schemeClr val="bg1"/>
              </a:solidFill>
            </a:endParaRPr>
          </a:p>
        </p:txBody>
      </p:sp>
      <p:grpSp>
        <p:nvGrpSpPr>
          <p:cNvPr id="4" name="Group 19"/>
          <p:cNvGrpSpPr>
            <a:grpSpLocks/>
          </p:cNvGrpSpPr>
          <p:nvPr/>
        </p:nvGrpSpPr>
        <p:grpSpPr bwMode="auto">
          <a:xfrm>
            <a:off x="2371532" y="4866284"/>
            <a:ext cx="535610" cy="566116"/>
            <a:chOff x="1583" y="1494"/>
            <a:chExt cx="526" cy="526"/>
          </a:xfrm>
        </p:grpSpPr>
        <p:sp>
          <p:nvSpPr>
            <p:cNvPr id="70" name="Oval 20"/>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1" name="Oval 21"/>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2" name="Oval 22"/>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3" name="Oval 23"/>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sp>
          <p:nvSpPr>
            <p:cNvPr id="74" name="Oval 24"/>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ln>
                  <a:solidFill>
                    <a:srgbClr val="1C6E92"/>
                  </a:solidFill>
                </a:ln>
                <a:effectLst>
                  <a:outerShdw blurRad="38100" dist="38100" dir="2700000" algn="tl">
                    <a:srgbClr val="000000">
                      <a:alpha val="43137"/>
                    </a:srgbClr>
                  </a:outerShdw>
                </a:effectLst>
              </a:endParaRPr>
            </a:p>
          </p:txBody>
        </p:sp>
      </p:grpSp>
      <p:sp>
        <p:nvSpPr>
          <p:cNvPr id="75" name="Text Box 32"/>
          <p:cNvSpPr txBox="1">
            <a:spLocks noChangeArrowheads="1"/>
          </p:cNvSpPr>
          <p:nvPr/>
        </p:nvSpPr>
        <p:spPr bwMode="auto">
          <a:xfrm>
            <a:off x="2270220" y="1318030"/>
            <a:ext cx="310200" cy="369332"/>
          </a:xfrm>
          <a:prstGeom prst="rect">
            <a:avLst/>
          </a:prstGeom>
          <a:noFill/>
          <a:ln w="9525" algn="ctr">
            <a:noFill/>
            <a:miter lim="800000"/>
            <a:headEnd/>
            <a:tailEnd/>
          </a:ln>
        </p:spPr>
        <p:txBody>
          <a:bodyPr wrap="square">
            <a:spAutoFit/>
          </a:bodyPr>
          <a:lstStyle/>
          <a:p>
            <a:pPr algn="ctr" eaLnBrk="0" hangingPunct="0">
              <a:defRPr/>
            </a:pPr>
            <a:r>
              <a:rPr lang="en-US" sz="1800" i="0" dirty="0">
                <a:solidFill>
                  <a:srgbClr val="000000"/>
                </a:solidFill>
                <a:effectLst>
                  <a:outerShdw blurRad="38100" dist="38100" dir="2700000" algn="tl">
                    <a:srgbClr val="000000">
                      <a:alpha val="43137"/>
                    </a:srgbClr>
                  </a:outerShdw>
                </a:effectLst>
              </a:rPr>
              <a:t>1</a:t>
            </a:r>
          </a:p>
        </p:txBody>
      </p:sp>
      <p:sp>
        <p:nvSpPr>
          <p:cNvPr id="77" name="Text Box 34"/>
          <p:cNvSpPr txBox="1">
            <a:spLocks noChangeArrowheads="1"/>
          </p:cNvSpPr>
          <p:nvPr/>
        </p:nvSpPr>
        <p:spPr bwMode="auto">
          <a:xfrm>
            <a:off x="2477860" y="4962755"/>
            <a:ext cx="272695" cy="366713"/>
          </a:xfrm>
          <a:prstGeom prst="rect">
            <a:avLst/>
          </a:prstGeom>
          <a:noFill/>
          <a:ln w="9525" algn="ctr">
            <a:noFill/>
            <a:miter lim="800000"/>
            <a:headEnd/>
            <a:tailEnd/>
          </a:ln>
        </p:spPr>
        <p:txBody>
          <a:bodyPr wrap="squar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5</a:t>
            </a:r>
            <a:endParaRPr lang="en-US" sz="1800" i="0" dirty="0">
              <a:solidFill>
                <a:srgbClr val="000000"/>
              </a:solidFill>
              <a:effectLst>
                <a:outerShdw blurRad="38100" dist="38100" dir="2700000" algn="tl">
                  <a:srgbClr val="000000">
                    <a:alpha val="43137"/>
                  </a:srgbClr>
                </a:outerShdw>
              </a:effectLst>
            </a:endParaRPr>
          </a:p>
        </p:txBody>
      </p:sp>
      <p:sp>
        <p:nvSpPr>
          <p:cNvPr id="86" name="AutoShape 44"/>
          <p:cNvSpPr>
            <a:spLocks noChangeArrowheads="1"/>
          </p:cNvSpPr>
          <p:nvPr/>
        </p:nvSpPr>
        <p:spPr bwMode="ltGray">
          <a:xfrm>
            <a:off x="3224543" y="3985357"/>
            <a:ext cx="5760000"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endParaRPr lang="fr-FR" sz="2400" b="1" dirty="0" smtClean="0">
              <a:solidFill>
                <a:schemeClr val="bg1"/>
              </a:solidFill>
            </a:endParaRPr>
          </a:p>
          <a:p>
            <a:pPr algn="ctr">
              <a:defRPr/>
            </a:pPr>
            <a:r>
              <a:rPr lang="fr-FR" sz="2400" b="1" dirty="0" smtClean="0">
                <a:solidFill>
                  <a:schemeClr val="bg1"/>
                </a:solidFill>
              </a:rPr>
              <a:t>Analyse &amp; Conception</a:t>
            </a:r>
          </a:p>
          <a:p>
            <a:pPr algn="ctr">
              <a:defRPr/>
            </a:pPr>
            <a:endParaRPr lang="fr-FR" sz="2400" b="1" dirty="0">
              <a:solidFill>
                <a:schemeClr val="bg1"/>
              </a:solidFill>
            </a:endParaRPr>
          </a:p>
        </p:txBody>
      </p:sp>
      <p:grpSp>
        <p:nvGrpSpPr>
          <p:cNvPr id="5" name="Group 45"/>
          <p:cNvGrpSpPr>
            <a:grpSpLocks/>
          </p:cNvGrpSpPr>
          <p:nvPr/>
        </p:nvGrpSpPr>
        <p:grpSpPr bwMode="auto">
          <a:xfrm>
            <a:off x="2714615" y="4058865"/>
            <a:ext cx="501650" cy="501650"/>
            <a:chOff x="1583" y="1494"/>
            <a:chExt cx="526" cy="526"/>
          </a:xfrm>
        </p:grpSpPr>
        <p:sp>
          <p:nvSpPr>
            <p:cNvPr id="88" name="Oval 4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29" name="Oval 4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0" name="Oval 4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1" name="Oval 4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132" name="Oval 5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grpSp>
      <p:sp>
        <p:nvSpPr>
          <p:cNvPr id="133" name="Text Box 51"/>
          <p:cNvSpPr txBox="1">
            <a:spLocks noChangeArrowheads="1"/>
          </p:cNvSpPr>
          <p:nvPr/>
        </p:nvSpPr>
        <p:spPr bwMode="auto">
          <a:xfrm>
            <a:off x="2790784" y="4128020"/>
            <a:ext cx="301686"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sp>
        <p:nvSpPr>
          <p:cNvPr id="134" name="AutoShape 11"/>
          <p:cNvSpPr>
            <a:spLocks noChangeArrowheads="1"/>
          </p:cNvSpPr>
          <p:nvPr/>
        </p:nvSpPr>
        <p:spPr bwMode="ltGray">
          <a:xfrm>
            <a:off x="3164001" y="2090837"/>
            <a:ext cx="5760000" cy="630000"/>
          </a:xfrm>
          <a:prstGeom prst="roundRect">
            <a:avLst>
              <a:gd name="adj" fmla="val 50000"/>
            </a:avLst>
          </a:prstGeom>
          <a:solidFill>
            <a:srgbClr val="175C7B"/>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Spécification des besoins</a:t>
            </a:r>
          </a:p>
        </p:txBody>
      </p:sp>
      <p:sp>
        <p:nvSpPr>
          <p:cNvPr id="135" name="Text Box 32"/>
          <p:cNvSpPr txBox="1">
            <a:spLocks noChangeArrowheads="1"/>
          </p:cNvSpPr>
          <p:nvPr/>
        </p:nvSpPr>
        <p:spPr bwMode="auto">
          <a:xfrm>
            <a:off x="2745046" y="2233383"/>
            <a:ext cx="311150" cy="366712"/>
          </a:xfrm>
          <a:prstGeom prst="rect">
            <a:avLst/>
          </a:prstGeom>
          <a:noFill/>
          <a:ln w="9525" algn="ctr">
            <a:noFill/>
            <a:miter lim="800000"/>
            <a:headEnd/>
            <a:tailEnd/>
          </a:ln>
        </p:spPr>
        <p:txBody>
          <a:bodyPr wrap="none">
            <a:spAutoFit/>
          </a:bodyPr>
          <a:lstStyle/>
          <a:p>
            <a:pPr algn="ctr" eaLnBrk="0" hangingPunct="0">
              <a:defRPr/>
            </a:pPr>
            <a:r>
              <a:rPr lang="en-US" dirty="0" smtClean="0">
                <a:solidFill>
                  <a:srgbClr val="000000"/>
                </a:solidFill>
                <a:effectLst>
                  <a:outerShdw blurRad="38100" dist="38100" dir="2700000" algn="tl">
                    <a:srgbClr val="000000">
                      <a:alpha val="43137"/>
                    </a:srgbClr>
                  </a:outerShdw>
                </a:effectLst>
              </a:rPr>
              <a:t>2</a:t>
            </a:r>
            <a:endParaRPr lang="en-US" dirty="0">
              <a:solidFill>
                <a:srgbClr val="000000"/>
              </a:solidFill>
              <a:effectLst>
                <a:outerShdw blurRad="38100" dist="38100" dir="2700000" algn="tl">
                  <a:srgbClr val="000000">
                    <a:alpha val="43137"/>
                  </a:srgbClr>
                </a:outerShdw>
              </a:effectLst>
            </a:endParaRPr>
          </a:p>
        </p:txBody>
      </p:sp>
      <p:sp>
        <p:nvSpPr>
          <p:cNvPr id="58" name="Rectangle 2"/>
          <p:cNvSpPr txBox="1">
            <a:spLocks noChangeArrowheads="1"/>
          </p:cNvSpPr>
          <p:nvPr/>
        </p:nvSpPr>
        <p:spPr bwMode="white">
          <a:xfrm>
            <a:off x="742120" y="3214546"/>
            <a:ext cx="2262550" cy="563562"/>
          </a:xfrm>
          <a:prstGeom prst="rect">
            <a:avLst/>
          </a:prstGeom>
          <a:effectLst/>
        </p:spPr>
        <p:txBody>
          <a:bodyPr vert="horz" lIns="95782" tIns="47891" rIns="95782" bIns="47891" rtlCol="0" anchor="b">
            <a:normAutofit fontScale="775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b="1" dirty="0" smtClean="0">
                <a:solidFill>
                  <a:srgbClr val="203C5A"/>
                </a:solidFill>
              </a:rPr>
              <a:t>Plan</a:t>
            </a:r>
          </a:p>
        </p:txBody>
      </p:sp>
      <p:sp>
        <p:nvSpPr>
          <p:cNvPr id="59" name="AutoShape 4"/>
          <p:cNvSpPr>
            <a:spLocks noChangeArrowheads="1"/>
          </p:cNvSpPr>
          <p:nvPr/>
        </p:nvSpPr>
        <p:spPr bwMode="ltGray">
          <a:xfrm>
            <a:off x="3282012" y="3053286"/>
            <a:ext cx="6117482"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fr-FR" sz="2400" b="1" dirty="0" smtClean="0">
                <a:solidFill>
                  <a:schemeClr val="bg1"/>
                </a:solidFill>
              </a:rPr>
              <a:t>Analyse fonctionnelle</a:t>
            </a:r>
            <a:endParaRPr lang="fr-FR" sz="2400" b="1" dirty="0">
              <a:solidFill>
                <a:schemeClr val="bg1"/>
              </a:solidFill>
            </a:endParaRPr>
          </a:p>
        </p:txBody>
      </p:sp>
      <p:sp>
        <p:nvSpPr>
          <p:cNvPr id="89" name="Text Box 51"/>
          <p:cNvSpPr txBox="1">
            <a:spLocks noChangeArrowheads="1"/>
          </p:cNvSpPr>
          <p:nvPr/>
        </p:nvSpPr>
        <p:spPr bwMode="auto">
          <a:xfrm>
            <a:off x="2912451" y="3029880"/>
            <a:ext cx="312907" cy="369332"/>
          </a:xfrm>
          <a:prstGeom prst="rect">
            <a:avLst/>
          </a:prstGeom>
          <a:noFill/>
          <a:ln w="9525" algn="ctr">
            <a:noFill/>
            <a:miter lim="800000"/>
            <a:headEnd/>
            <a:tailEnd/>
          </a:ln>
        </p:spPr>
        <p:txBody>
          <a:bodyPr wrap="none">
            <a:spAutoFit/>
          </a:bodyPr>
          <a:lstStyle/>
          <a:p>
            <a:pPr algn="ctr" eaLnBrk="0" hangingPunct="0">
              <a:defRPr/>
            </a:pPr>
            <a:r>
              <a:rPr lang="en-US" dirty="0">
                <a:solidFill>
                  <a:srgbClr val="000000"/>
                </a:solidFill>
                <a:effectLst>
                  <a:outerShdw blurRad="38100" dist="38100" dir="2700000" algn="tl">
                    <a:srgbClr val="000000">
                      <a:alpha val="43137"/>
                    </a:srgbClr>
                  </a:outerShdw>
                </a:effectLst>
              </a:rPr>
              <a:t>4</a:t>
            </a:r>
            <a:endParaRPr lang="en-US" sz="1800" i="0" dirty="0">
              <a:solidFill>
                <a:srgbClr val="000000"/>
              </a:solidFill>
              <a:effectLst>
                <a:outerShdw blurRad="38100" dist="38100" dir="2700000" algn="tl">
                  <a:srgbClr val="000000">
                    <a:alpha val="43137"/>
                  </a:srgbClr>
                </a:outerShdw>
              </a:effectLst>
            </a:endParaRPr>
          </a:p>
        </p:txBody>
      </p:sp>
      <p:grpSp>
        <p:nvGrpSpPr>
          <p:cNvPr id="6" name="Group 5"/>
          <p:cNvGrpSpPr>
            <a:grpSpLocks/>
          </p:cNvGrpSpPr>
          <p:nvPr/>
        </p:nvGrpSpPr>
        <p:grpSpPr bwMode="auto">
          <a:xfrm>
            <a:off x="2779467" y="3103005"/>
            <a:ext cx="500063" cy="501650"/>
            <a:chOff x="1583" y="1494"/>
            <a:chExt cx="526" cy="526"/>
          </a:xfrm>
        </p:grpSpPr>
        <p:sp>
          <p:nvSpPr>
            <p:cNvPr id="91"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2"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3"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4"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95"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r>
                <a:rPr lang="fr-FR" dirty="0"/>
                <a:t>3</a:t>
              </a:r>
              <a:endParaRPr lang="fr-FR" sz="1800" b="0" i="0" dirty="0"/>
            </a:p>
          </p:txBody>
        </p:sp>
      </p:grpSp>
      <p:sp>
        <p:nvSpPr>
          <p:cNvPr id="96" name="Espace réservé du numéro de diapositive 60"/>
          <p:cNvSpPr>
            <a:spLocks noGrp="1"/>
          </p:cNvSpPr>
          <p:nvPr>
            <p:ph type="sldNum" sz="quarter" idx="12"/>
          </p:nvPr>
        </p:nvSpPr>
        <p:spPr>
          <a:xfrm>
            <a:off x="9586957" y="6374732"/>
            <a:ext cx="2438400" cy="365125"/>
          </a:xfrm>
        </p:spPr>
        <p:txBody>
          <a:bodyPr/>
          <a:lstStyle/>
          <a:p>
            <a:fld id="{BF4A28E8-094C-C143-8659-A24A62521A25}" type="slidenum">
              <a:rPr lang="fr-FR" sz="1800" b="1" smtClean="0">
                <a:solidFill>
                  <a:schemeClr val="tx1">
                    <a:lumMod val="95000"/>
                    <a:lumOff val="5000"/>
                  </a:schemeClr>
                </a:solidFill>
              </a:rPr>
              <a:pPr/>
              <a:t>7</a:t>
            </a:fld>
            <a:endParaRPr lang="fr-FR" sz="1800" b="1" dirty="0">
              <a:solidFill>
                <a:schemeClr val="tx1">
                  <a:lumMod val="95000"/>
                  <a:lumOff val="5000"/>
                </a:schemeClr>
              </a:solidFill>
            </a:endParaRPr>
          </a:p>
        </p:txBody>
      </p:sp>
      <p:sp>
        <p:nvSpPr>
          <p:cNvPr id="46" name="AutoShape 4"/>
          <p:cNvSpPr>
            <a:spLocks noChangeArrowheads="1"/>
          </p:cNvSpPr>
          <p:nvPr/>
        </p:nvSpPr>
        <p:spPr bwMode="ltGray">
          <a:xfrm>
            <a:off x="2231254" y="5676170"/>
            <a:ext cx="6117482" cy="630000"/>
          </a:xfrm>
          <a:prstGeom prst="roundRect">
            <a:avLst>
              <a:gd name="adj" fmla="val 50000"/>
            </a:avLst>
          </a:prstGeom>
          <a:solidFill>
            <a:srgbClr val="175C7B">
              <a:alpha val="25000"/>
            </a:srgbClr>
          </a:solidFill>
          <a:ln>
            <a:solidFill>
              <a:schemeClr val="tx1">
                <a:lumMod val="95000"/>
                <a:lumOff val="5000"/>
              </a:schemeClr>
            </a:solidFill>
            <a:headEnd/>
            <a:tailEnd/>
          </a:ln>
        </p:spPr>
        <p:style>
          <a:lnRef idx="2">
            <a:schemeClr val="accent2">
              <a:shade val="50000"/>
            </a:schemeClr>
          </a:lnRef>
          <a:fillRef idx="1001">
            <a:schemeClr val="lt2"/>
          </a:fillRef>
          <a:effectRef idx="0">
            <a:schemeClr val="accent2"/>
          </a:effectRef>
          <a:fontRef idx="minor">
            <a:schemeClr val="lt1"/>
          </a:fontRef>
        </p:style>
        <p:txBody>
          <a:bodyPr wrap="none" anchor="ctr"/>
          <a:lstStyle/>
          <a:p>
            <a:pPr algn="ctr">
              <a:defRPr/>
            </a:pPr>
            <a:r>
              <a:rPr lang="en-US" sz="2400" b="1" dirty="0" smtClean="0">
                <a:solidFill>
                  <a:schemeClr val="bg1"/>
                </a:solidFill>
              </a:rPr>
              <a:t>Conclusion &amp; </a:t>
            </a:r>
            <a:r>
              <a:rPr lang="fr-FR" sz="2400" b="1" dirty="0" smtClean="0">
                <a:solidFill>
                  <a:schemeClr val="bg1"/>
                </a:solidFill>
              </a:rPr>
              <a:t>perspectives</a:t>
            </a:r>
            <a:endParaRPr lang="fr-FR" sz="2400" b="1" dirty="0">
              <a:solidFill>
                <a:schemeClr val="bg1"/>
              </a:solidFill>
            </a:endParaRPr>
          </a:p>
        </p:txBody>
      </p:sp>
      <p:grpSp>
        <p:nvGrpSpPr>
          <p:cNvPr id="52" name="Group 5"/>
          <p:cNvGrpSpPr>
            <a:grpSpLocks/>
          </p:cNvGrpSpPr>
          <p:nvPr/>
        </p:nvGrpSpPr>
        <p:grpSpPr bwMode="auto">
          <a:xfrm>
            <a:off x="1728709" y="5725889"/>
            <a:ext cx="500063" cy="501650"/>
            <a:chOff x="1583" y="1494"/>
            <a:chExt cx="526" cy="526"/>
          </a:xfrm>
        </p:grpSpPr>
        <p:sp>
          <p:nvSpPr>
            <p:cNvPr id="60" name="Oval 6"/>
            <p:cNvSpPr>
              <a:spLocks noChangeArrowheads="1"/>
            </p:cNvSpPr>
            <p:nvPr/>
          </p:nvSpPr>
          <p:spPr bwMode="gray">
            <a:xfrm>
              <a:off x="1583" y="1494"/>
              <a:ext cx="526" cy="52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1" name="Oval 7"/>
            <p:cNvSpPr>
              <a:spLocks noChangeArrowheads="1"/>
            </p:cNvSpPr>
            <p:nvPr/>
          </p:nvSpPr>
          <p:spPr bwMode="gray">
            <a:xfrm>
              <a:off x="1635" y="1547"/>
              <a:ext cx="424" cy="424"/>
            </a:xfrm>
            <a:prstGeom prst="ellipse">
              <a:avLst/>
            </a:prstGeom>
            <a:gradFill rotWithShape="1">
              <a:gsLst>
                <a:gs pos="0">
                  <a:srgbClr val="99CCFF"/>
                </a:gs>
                <a:gs pos="100000">
                  <a:srgbClr val="57759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2" name="Oval 8"/>
            <p:cNvSpPr>
              <a:spLocks noChangeArrowheads="1"/>
            </p:cNvSpPr>
            <p:nvPr/>
          </p:nvSpPr>
          <p:spPr bwMode="gray">
            <a:xfrm>
              <a:off x="1641" y="1557"/>
              <a:ext cx="406" cy="406"/>
            </a:xfrm>
            <a:prstGeom prst="ellipse">
              <a:avLst/>
            </a:prstGeom>
            <a:gradFill rotWithShape="1">
              <a:gsLst>
                <a:gs pos="0">
                  <a:srgbClr val="99CCFF"/>
                </a:gs>
                <a:gs pos="100000">
                  <a:srgbClr val="6182A2"/>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3" name="Oval 9"/>
            <p:cNvSpPr>
              <a:spLocks noChangeArrowheads="1"/>
            </p:cNvSpPr>
            <p:nvPr/>
          </p:nvSpPr>
          <p:spPr bwMode="gray">
            <a:xfrm>
              <a:off x="1651" y="1582"/>
              <a:ext cx="266" cy="266"/>
            </a:xfrm>
            <a:prstGeom prst="ellipse">
              <a:avLst/>
            </a:prstGeom>
            <a:gradFill rotWithShape="1">
              <a:gsLst>
                <a:gs pos="0">
                  <a:srgbClr val="99CCFF"/>
                </a:gs>
                <a:gs pos="100000">
                  <a:srgbClr val="FFFFFF"/>
                </a:gs>
              </a:gsLst>
              <a:path path="rect">
                <a:fillToRect l="100000" t="100000"/>
              </a:path>
            </a:gradFill>
            <a:ln w="25400" algn="ctr">
              <a:solidFill>
                <a:srgbClr val="175C7B"/>
              </a:solidFill>
              <a:round/>
              <a:headEnd/>
              <a:tailEnd/>
            </a:ln>
          </p:spPr>
          <p:txBody>
            <a:bodyPr wrap="none" anchor="ctr"/>
            <a:lstStyle/>
            <a:p>
              <a:pPr algn="r" rtl="1">
                <a:defRPr/>
              </a:pPr>
              <a:endParaRPr lang="fr-FR" sz="1800" b="0" i="0" dirty="0">
                <a:effectLst>
                  <a:outerShdw blurRad="38100" dist="38100" dir="2700000" algn="tl">
                    <a:srgbClr val="000000">
                      <a:alpha val="43137"/>
                    </a:srgbClr>
                  </a:outerShdw>
                </a:effectLst>
              </a:endParaRPr>
            </a:p>
          </p:txBody>
        </p:sp>
        <p:sp>
          <p:nvSpPr>
            <p:cNvPr id="64" name="Oval 10"/>
            <p:cNvSpPr>
              <a:spLocks noChangeArrowheads="1"/>
            </p:cNvSpPr>
            <p:nvPr/>
          </p:nvSpPr>
          <p:spPr bwMode="gray">
            <a:xfrm>
              <a:off x="1660" y="1571"/>
              <a:ext cx="366" cy="366"/>
            </a:xfrm>
            <a:prstGeom prst="ellipse">
              <a:avLst/>
            </a:prstGeom>
            <a:gradFill rotWithShape="1">
              <a:gsLst>
                <a:gs pos="0">
                  <a:srgbClr val="99CCFF"/>
                </a:gs>
                <a:gs pos="100000">
                  <a:schemeClr val="bg1"/>
                </a:gs>
              </a:gsLst>
              <a:path path="rect">
                <a:fillToRect l="100000" t="100000"/>
              </a:path>
            </a:gradFill>
            <a:ln w="25400" algn="ctr">
              <a:solidFill>
                <a:srgbClr val="175C7B"/>
              </a:solidFill>
              <a:round/>
              <a:headEnd/>
              <a:tailEnd/>
            </a:ln>
          </p:spPr>
          <p:txBody>
            <a:bodyPr wrap="none" anchor="ctr"/>
            <a:lstStyle/>
            <a:p>
              <a:pPr algn="r" rtl="1">
                <a:defRPr/>
              </a:pPr>
              <a:r>
                <a:rPr lang="fr-FR" dirty="0" smtClean="0"/>
                <a:t>6</a:t>
              </a:r>
              <a:endParaRPr lang="fr-FR" sz="1800" b="0" i="0" dirty="0"/>
            </a:p>
          </p:txBody>
        </p:sp>
      </p:grpSp>
    </p:spTree>
    <p:extLst>
      <p:ext uri="{BB962C8B-B14F-4D97-AF65-F5344CB8AC3E}">
        <p14:creationId xmlns:p14="http://schemas.microsoft.com/office/powerpoint/2010/main" val="4280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34"/>
                                        </p:tgtEl>
                                      </p:cBhvr>
                                    </p:animEffect>
                                    <p:animScale>
                                      <p:cBhvr>
                                        <p:cTn id="7" dur="250" autoRev="1" fill="hold"/>
                                        <p:tgtEl>
                                          <p:spTgt spid="1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44953" y="5610805"/>
            <a:ext cx="4053361" cy="646331"/>
          </a:xfrm>
          <a:prstGeom prst="rect">
            <a:avLst/>
          </a:prstGeom>
        </p:spPr>
        <p:txBody>
          <a:bodyPr wrap="square">
            <a:spAutoFit/>
          </a:bodyPr>
          <a:lstStyle/>
          <a:p>
            <a:r>
              <a:rPr lang="fr-FR" b="1" dirty="0">
                <a:solidFill>
                  <a:schemeClr val="bg1"/>
                </a:solidFill>
                <a:latin typeface="NimbusRomNo9L-Medi"/>
              </a:rPr>
              <a:t>Études et </a:t>
            </a:r>
            <a:r>
              <a:rPr lang="fr-FR" b="1" dirty="0" smtClean="0">
                <a:solidFill>
                  <a:schemeClr val="bg1"/>
                </a:solidFill>
                <a:latin typeface="NimbusRomNo9L-Medi"/>
              </a:rPr>
              <a:t>Conseils des</a:t>
            </a:r>
          </a:p>
          <a:p>
            <a:r>
              <a:rPr lang="fr-FR" b="1" dirty="0" smtClean="0">
                <a:solidFill>
                  <a:schemeClr val="bg1"/>
                </a:solidFill>
                <a:latin typeface="NimbusRomNo9L-Medi"/>
              </a:rPr>
              <a:t> solutions informatiques</a:t>
            </a:r>
            <a:endParaRPr lang="fr-FR" b="1" dirty="0">
              <a:solidFill>
                <a:schemeClr val="bg1"/>
              </a:solidFill>
            </a:endParaRPr>
          </a:p>
        </p:txBody>
      </p:sp>
      <p:sp>
        <p:nvSpPr>
          <p:cNvPr id="39" name="Espace réservé du numéro de diapositive 38"/>
          <p:cNvSpPr>
            <a:spLocks noGrp="1"/>
          </p:cNvSpPr>
          <p:nvPr>
            <p:ph type="sldNum" sz="quarter" idx="12"/>
          </p:nvPr>
        </p:nvSpPr>
        <p:spPr>
          <a:xfrm>
            <a:off x="9645845" y="6364037"/>
            <a:ext cx="2438400" cy="365125"/>
          </a:xfrm>
        </p:spPr>
        <p:txBody>
          <a:bodyPr/>
          <a:lstStyle/>
          <a:p>
            <a:fld id="{BF4A28E8-094C-C143-8659-A24A62521A25}" type="slidenum">
              <a:rPr lang="fr-FR" sz="1800" b="1" smtClean="0">
                <a:solidFill>
                  <a:schemeClr val="tx1">
                    <a:lumMod val="95000"/>
                    <a:lumOff val="5000"/>
                  </a:schemeClr>
                </a:solidFill>
              </a:rPr>
              <a:pPr/>
              <a:t>8</a:t>
            </a:fld>
            <a:endParaRPr lang="fr-FR" sz="1800" b="1" dirty="0">
              <a:solidFill>
                <a:schemeClr val="tx1">
                  <a:lumMod val="95000"/>
                  <a:lumOff val="5000"/>
                </a:schemeClr>
              </a:solidFill>
            </a:endParaRPr>
          </a:p>
        </p:txBody>
      </p:sp>
      <p:sp>
        <p:nvSpPr>
          <p:cNvPr id="11" name="Rectangle 10"/>
          <p:cNvSpPr/>
          <p:nvPr/>
        </p:nvSpPr>
        <p:spPr>
          <a:xfrm>
            <a:off x="95672" y="1312110"/>
            <a:ext cx="2615331" cy="369332"/>
          </a:xfrm>
          <a:prstGeom prst="rect">
            <a:avLst/>
          </a:prstGeom>
        </p:spPr>
        <p:txBody>
          <a:bodyPr wrap="none">
            <a:spAutoFit/>
          </a:bodyPr>
          <a:lstStyle/>
          <a:p>
            <a:r>
              <a:rPr lang="fr-FR" dirty="0" smtClean="0">
                <a:solidFill>
                  <a:srgbClr val="203C5A"/>
                </a:solidFill>
              </a:rPr>
              <a:t>1-Description de l’existant</a:t>
            </a:r>
            <a:endParaRPr lang="fr-FR" dirty="0">
              <a:solidFill>
                <a:srgbClr val="203C5A"/>
              </a:solidFill>
            </a:endParaRPr>
          </a:p>
        </p:txBody>
      </p:sp>
      <p:sp>
        <p:nvSpPr>
          <p:cNvPr id="23" name="TextBox 26"/>
          <p:cNvSpPr txBox="1"/>
          <p:nvPr/>
        </p:nvSpPr>
        <p:spPr>
          <a:xfrm>
            <a:off x="2612571" y="563674"/>
            <a:ext cx="5422006" cy="523220"/>
          </a:xfrm>
          <a:prstGeom prst="rect">
            <a:avLst/>
          </a:prstGeom>
          <a:noFill/>
          <a:ln w="3175">
            <a:noFill/>
          </a:ln>
        </p:spPr>
        <p:txBody>
          <a:bodyPr wrap="square" rtlCol="0">
            <a:spAutoFit/>
          </a:bodyPr>
          <a:lstStyle/>
          <a:p>
            <a:r>
              <a:rPr lang="fr-FR" sz="1400" dirty="0">
                <a:solidFill>
                  <a:schemeClr val="bg1">
                    <a:lumMod val="85000"/>
                  </a:schemeClr>
                </a:solidFill>
              </a:rPr>
              <a:t>Organisme d’accueil </a:t>
            </a:r>
            <a:r>
              <a:rPr lang="fr-FR" sz="1400" dirty="0" smtClean="0">
                <a:solidFill>
                  <a:schemeClr val="bg1">
                    <a:lumMod val="85000"/>
                  </a:schemeClr>
                </a:solidFill>
              </a:rPr>
              <a:t>|</a:t>
            </a:r>
            <a:r>
              <a:rPr lang="fr-FR" sz="1400" dirty="0" smtClean="0"/>
              <a:t>Existant</a:t>
            </a:r>
            <a:r>
              <a:rPr lang="fr-FR" sz="1400" dirty="0" smtClean="0">
                <a:solidFill>
                  <a:schemeClr val="bg1">
                    <a:lumMod val="85000"/>
                  </a:schemeClr>
                </a:solidFill>
              </a:rPr>
              <a:t>| Solution</a:t>
            </a:r>
            <a:endParaRPr lang="fr-FR" sz="1400" dirty="0">
              <a:solidFill>
                <a:schemeClr val="bg1">
                  <a:lumMod val="85000"/>
                </a:schemeClr>
              </a:solidFill>
            </a:endParaRPr>
          </a:p>
          <a:p>
            <a:r>
              <a:rPr lang="fr-FR" sz="1400" dirty="0" smtClean="0"/>
              <a:t> </a:t>
            </a:r>
            <a:endParaRPr lang="fr-FR" sz="1400" dirty="0"/>
          </a:p>
        </p:txBody>
      </p:sp>
      <p:cxnSp>
        <p:nvCxnSpPr>
          <p:cNvPr id="25" name="Connecteur droit 24"/>
          <p:cNvCxnSpPr/>
          <p:nvPr/>
        </p:nvCxnSpPr>
        <p:spPr>
          <a:xfrm>
            <a:off x="2612571" y="878651"/>
            <a:ext cx="3024000" cy="22025"/>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sp>
        <p:nvSpPr>
          <p:cNvPr id="26" name="Triangle isocèle 25"/>
          <p:cNvSpPr/>
          <p:nvPr/>
        </p:nvSpPr>
        <p:spPr>
          <a:xfrm>
            <a:off x="4512003" y="921097"/>
            <a:ext cx="216000"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4726" y="3272793"/>
            <a:ext cx="5654410" cy="2261241"/>
          </a:xfrm>
          <a:prstGeom prst="ellipse">
            <a:avLst/>
          </a:prstGeom>
          <a:ln>
            <a:noFill/>
          </a:ln>
          <a:effectLst>
            <a:softEdge rad="112500"/>
          </a:effectLst>
        </p:spPr>
      </p:pic>
      <p:grpSp>
        <p:nvGrpSpPr>
          <p:cNvPr id="22" name="Group 10"/>
          <p:cNvGrpSpPr/>
          <p:nvPr/>
        </p:nvGrpSpPr>
        <p:grpSpPr>
          <a:xfrm>
            <a:off x="594724" y="1871910"/>
            <a:ext cx="4946121" cy="769739"/>
            <a:chOff x="4773988" y="1767681"/>
            <a:chExt cx="3702050" cy="1066800"/>
          </a:xfrm>
          <a:solidFill>
            <a:srgbClr val="1C6E92"/>
          </a:solidFill>
        </p:grpSpPr>
        <p:sp>
          <p:nvSpPr>
            <p:cNvPr id="24" name="AutoShape 5"/>
            <p:cNvSpPr>
              <a:spLocks noChangeArrowheads="1"/>
            </p:cNvSpPr>
            <p:nvPr/>
          </p:nvSpPr>
          <p:spPr bwMode="gray">
            <a:xfrm>
              <a:off x="4773988" y="1767681"/>
              <a:ext cx="3702050" cy="1066800"/>
            </a:xfrm>
            <a:prstGeom prst="roundRect">
              <a:avLst>
                <a:gd name="adj" fmla="val 11921"/>
              </a:avLst>
            </a:prstGeom>
            <a:grp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fr-FR"/>
            </a:p>
          </p:txBody>
        </p:sp>
        <p:pic>
          <p:nvPicPr>
            <p:cNvPr id="27" name="Picture 6" descr="Picture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5293" y="1840914"/>
              <a:ext cx="552135" cy="993567"/>
            </a:xfrm>
            <a:prstGeom prst="rect">
              <a:avLst/>
            </a:prstGeom>
            <a:grpFill/>
            <a:extLst/>
          </p:spPr>
          <p:style>
            <a:lnRef idx="2">
              <a:schemeClr val="accent1">
                <a:shade val="50000"/>
              </a:schemeClr>
            </a:lnRef>
            <a:fillRef idx="1">
              <a:schemeClr val="accent1"/>
            </a:fillRef>
            <a:effectRef idx="0">
              <a:schemeClr val="accent1"/>
            </a:effectRef>
            <a:fontRef idx="minor">
              <a:schemeClr val="lt1"/>
            </a:fontRef>
          </p:style>
        </p:pic>
      </p:grpSp>
      <p:sp>
        <p:nvSpPr>
          <p:cNvPr id="28" name="Rectangle 27"/>
          <p:cNvSpPr/>
          <p:nvPr/>
        </p:nvSpPr>
        <p:spPr>
          <a:xfrm>
            <a:off x="711332" y="1980030"/>
            <a:ext cx="4342806" cy="461665"/>
          </a:xfrm>
          <a:prstGeom prst="rect">
            <a:avLst/>
          </a:prstGeom>
        </p:spPr>
        <p:txBody>
          <a:bodyPr wrap="square">
            <a:spAutoFit/>
          </a:bodyPr>
          <a:lstStyle/>
          <a:p>
            <a:r>
              <a:rPr lang="fr-FR" sz="2400" dirty="0" smtClean="0">
                <a:solidFill>
                  <a:schemeClr val="bg1"/>
                </a:solidFill>
              </a:rPr>
              <a:t>Le déplacement des candidats.</a:t>
            </a:r>
            <a:endParaRPr lang="fr-FR" sz="2400" dirty="0">
              <a:solidFill>
                <a:schemeClr val="bg1"/>
              </a:solidFill>
            </a:endParaRPr>
          </a:p>
        </p:txBody>
      </p:sp>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50429" y="3272792"/>
            <a:ext cx="5627972" cy="2261242"/>
          </a:xfrm>
          <a:prstGeom prst="ellipse">
            <a:avLst/>
          </a:prstGeom>
          <a:ln>
            <a:noFill/>
          </a:ln>
          <a:effectLst>
            <a:softEdge rad="112500"/>
          </a:effectLst>
        </p:spPr>
      </p:pic>
      <p:graphicFrame>
        <p:nvGraphicFramePr>
          <p:cNvPr id="29" name="Tableau 28"/>
          <p:cNvGraphicFramePr>
            <a:graphicFrameLocks noGrp="1"/>
          </p:cNvGraphicFramePr>
          <p:nvPr>
            <p:extLst>
              <p:ext uri="{D42A27DB-BD31-4B8C-83A1-F6EECF244321}">
                <p14:modId xmlns:p14="http://schemas.microsoft.com/office/powerpoint/2010/main" val="3145343832"/>
              </p:ext>
            </p:extLst>
          </p:nvPr>
        </p:nvGraphicFramePr>
        <p:xfrm>
          <a:off x="0" y="0"/>
          <a:ext cx="12188643" cy="518160"/>
        </p:xfrm>
        <a:graphic>
          <a:graphicData uri="http://schemas.openxmlformats.org/drawingml/2006/table">
            <a:tbl>
              <a:tblPr firstRow="1" bandRow="1">
                <a:tableStyleId>{69CF1AB2-1976-4502-BF36-3FF5EA218861}</a:tableStyleId>
              </a:tblPr>
              <a:tblGrid>
                <a:gridCol w="1636295"/>
                <a:gridCol w="2943033"/>
                <a:gridCol w="2238567"/>
                <a:gridCol w="2149642"/>
                <a:gridCol w="1416646"/>
                <a:gridCol w="1804460"/>
              </a:tblGrid>
              <a:tr h="481263">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800" b="1" kern="1200" dirty="0" smtClean="0">
                          <a:solidFill>
                            <a:schemeClr val="bg1"/>
                          </a:solidFill>
                          <a:latin typeface="+mn-lt"/>
                          <a:ea typeface="+mn-ea"/>
                          <a:cs typeface="+mn-cs"/>
                        </a:rPr>
                        <a:t>Spécification des besoins</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Analyse fonctionnelle</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Analyse et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Tree>
    <p:custDataLst>
      <p:tags r:id="rId1"/>
    </p:custDataLst>
    <p:extLst>
      <p:ext uri="{BB962C8B-B14F-4D97-AF65-F5344CB8AC3E}">
        <p14:creationId xmlns:p14="http://schemas.microsoft.com/office/powerpoint/2010/main" val="2267623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1000" fill="hold"/>
                                        <p:tgtEl>
                                          <p:spTgt spid="3074"/>
                                        </p:tgtEl>
                                        <p:attrNameLst>
                                          <p:attrName>ppt_w</p:attrName>
                                        </p:attrNameLst>
                                      </p:cBhvr>
                                      <p:tavLst>
                                        <p:tav tm="0">
                                          <p:val>
                                            <p:strVal val="#ppt_w*0.70"/>
                                          </p:val>
                                        </p:tav>
                                        <p:tav tm="100000">
                                          <p:val>
                                            <p:strVal val="#ppt_w"/>
                                          </p:val>
                                        </p:tav>
                                      </p:tavLst>
                                    </p:anim>
                                    <p:anim calcmode="lin" valueType="num">
                                      <p:cBhvr>
                                        <p:cTn id="13" dur="1000" fill="hold"/>
                                        <p:tgtEl>
                                          <p:spTgt spid="3074"/>
                                        </p:tgtEl>
                                        <p:attrNameLst>
                                          <p:attrName>ppt_h</p:attrName>
                                        </p:attrNameLst>
                                      </p:cBhvr>
                                      <p:tavLst>
                                        <p:tav tm="0">
                                          <p:val>
                                            <p:strVal val="#ppt_h"/>
                                          </p:val>
                                        </p:tav>
                                        <p:tav tm="100000">
                                          <p:val>
                                            <p:strVal val="#ppt_h"/>
                                          </p:val>
                                        </p:tav>
                                      </p:tavLst>
                                    </p:anim>
                                    <p:animEffect transition="in" filter="fade">
                                      <p:cBhvr>
                                        <p:cTn id="14" dur="10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p:cTn id="19" dur="1000" fill="hold"/>
                                        <p:tgtEl>
                                          <p:spTgt spid="3075"/>
                                        </p:tgtEl>
                                        <p:attrNameLst>
                                          <p:attrName>ppt_w</p:attrName>
                                        </p:attrNameLst>
                                      </p:cBhvr>
                                      <p:tavLst>
                                        <p:tav tm="0">
                                          <p:val>
                                            <p:strVal val="#ppt_w*0.70"/>
                                          </p:val>
                                        </p:tav>
                                        <p:tav tm="100000">
                                          <p:val>
                                            <p:strVal val="#ppt_w"/>
                                          </p:val>
                                        </p:tav>
                                      </p:tavLst>
                                    </p:anim>
                                    <p:anim calcmode="lin" valueType="num">
                                      <p:cBhvr>
                                        <p:cTn id="20" dur="1000" fill="hold"/>
                                        <p:tgtEl>
                                          <p:spTgt spid="3075"/>
                                        </p:tgtEl>
                                        <p:attrNameLst>
                                          <p:attrName>ppt_h</p:attrName>
                                        </p:attrNameLst>
                                      </p:cBhvr>
                                      <p:tavLst>
                                        <p:tav tm="0">
                                          <p:val>
                                            <p:strVal val="#ppt_h"/>
                                          </p:val>
                                        </p:tav>
                                        <p:tav tm="100000">
                                          <p:val>
                                            <p:strVal val="#ppt_h"/>
                                          </p:val>
                                        </p:tav>
                                      </p:tavLst>
                                    </p:anim>
                                    <p:animEffect transition="in" filter="fade">
                                      <p:cBhvr>
                                        <p:cTn id="21" dur="1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44953" y="5610805"/>
            <a:ext cx="4053361" cy="646331"/>
          </a:xfrm>
          <a:prstGeom prst="rect">
            <a:avLst/>
          </a:prstGeom>
        </p:spPr>
        <p:txBody>
          <a:bodyPr wrap="square">
            <a:spAutoFit/>
          </a:bodyPr>
          <a:lstStyle/>
          <a:p>
            <a:r>
              <a:rPr lang="fr-FR" b="1" dirty="0">
                <a:solidFill>
                  <a:schemeClr val="bg1"/>
                </a:solidFill>
                <a:latin typeface="NimbusRomNo9L-Medi"/>
              </a:rPr>
              <a:t>Études et </a:t>
            </a:r>
            <a:r>
              <a:rPr lang="fr-FR" b="1" dirty="0" smtClean="0">
                <a:solidFill>
                  <a:schemeClr val="bg1"/>
                </a:solidFill>
                <a:latin typeface="NimbusRomNo9L-Medi"/>
              </a:rPr>
              <a:t>Conseils des</a:t>
            </a:r>
          </a:p>
          <a:p>
            <a:r>
              <a:rPr lang="fr-FR" b="1" dirty="0" smtClean="0">
                <a:solidFill>
                  <a:schemeClr val="bg1"/>
                </a:solidFill>
                <a:latin typeface="NimbusRomNo9L-Medi"/>
              </a:rPr>
              <a:t> solutions informatiques</a:t>
            </a:r>
            <a:endParaRPr lang="fr-FR" b="1" dirty="0">
              <a:solidFill>
                <a:schemeClr val="bg1"/>
              </a:solidFill>
            </a:endParaRPr>
          </a:p>
        </p:txBody>
      </p:sp>
      <p:sp>
        <p:nvSpPr>
          <p:cNvPr id="39" name="Espace réservé du numéro de diapositive 38"/>
          <p:cNvSpPr>
            <a:spLocks noGrp="1"/>
          </p:cNvSpPr>
          <p:nvPr>
            <p:ph type="sldNum" sz="quarter" idx="12"/>
          </p:nvPr>
        </p:nvSpPr>
        <p:spPr>
          <a:xfrm>
            <a:off x="9645845" y="6364037"/>
            <a:ext cx="2438400" cy="365125"/>
          </a:xfrm>
        </p:spPr>
        <p:txBody>
          <a:bodyPr/>
          <a:lstStyle/>
          <a:p>
            <a:fld id="{BF4A28E8-094C-C143-8659-A24A62521A25}" type="slidenum">
              <a:rPr lang="fr-FR" sz="1800" b="1" smtClean="0">
                <a:solidFill>
                  <a:schemeClr val="tx1">
                    <a:lumMod val="95000"/>
                    <a:lumOff val="5000"/>
                  </a:schemeClr>
                </a:solidFill>
              </a:rPr>
              <a:pPr/>
              <a:t>9</a:t>
            </a:fld>
            <a:endParaRPr lang="fr-FR" sz="1800" b="1" dirty="0">
              <a:solidFill>
                <a:schemeClr val="tx1">
                  <a:lumMod val="95000"/>
                  <a:lumOff val="5000"/>
                </a:schemeClr>
              </a:solidFill>
            </a:endParaRPr>
          </a:p>
        </p:txBody>
      </p:sp>
      <p:sp>
        <p:nvSpPr>
          <p:cNvPr id="11" name="Rectangle 10"/>
          <p:cNvSpPr/>
          <p:nvPr/>
        </p:nvSpPr>
        <p:spPr>
          <a:xfrm>
            <a:off x="95672" y="1312110"/>
            <a:ext cx="2615331" cy="369332"/>
          </a:xfrm>
          <a:prstGeom prst="rect">
            <a:avLst/>
          </a:prstGeom>
        </p:spPr>
        <p:txBody>
          <a:bodyPr wrap="none">
            <a:spAutoFit/>
          </a:bodyPr>
          <a:lstStyle/>
          <a:p>
            <a:r>
              <a:rPr lang="fr-FR" dirty="0" smtClean="0">
                <a:solidFill>
                  <a:srgbClr val="203C5A"/>
                </a:solidFill>
              </a:rPr>
              <a:t>1-Description de l’existant</a:t>
            </a:r>
            <a:endParaRPr lang="fr-FR" dirty="0">
              <a:solidFill>
                <a:srgbClr val="203C5A"/>
              </a:solidFill>
            </a:endParaRPr>
          </a:p>
        </p:txBody>
      </p:sp>
      <p:sp>
        <p:nvSpPr>
          <p:cNvPr id="23" name="TextBox 26"/>
          <p:cNvSpPr txBox="1"/>
          <p:nvPr/>
        </p:nvSpPr>
        <p:spPr>
          <a:xfrm>
            <a:off x="2612571" y="563674"/>
            <a:ext cx="5422006" cy="523220"/>
          </a:xfrm>
          <a:prstGeom prst="rect">
            <a:avLst/>
          </a:prstGeom>
          <a:noFill/>
          <a:ln w="3175">
            <a:noFill/>
          </a:ln>
        </p:spPr>
        <p:txBody>
          <a:bodyPr wrap="square" rtlCol="0">
            <a:spAutoFit/>
          </a:bodyPr>
          <a:lstStyle/>
          <a:p>
            <a:r>
              <a:rPr lang="fr-FR" sz="1400" dirty="0">
                <a:solidFill>
                  <a:schemeClr val="bg1">
                    <a:lumMod val="85000"/>
                  </a:schemeClr>
                </a:solidFill>
              </a:rPr>
              <a:t>Organisme d’accueil </a:t>
            </a:r>
            <a:r>
              <a:rPr lang="fr-FR" sz="1400" dirty="0" smtClean="0">
                <a:solidFill>
                  <a:schemeClr val="bg1">
                    <a:lumMod val="85000"/>
                  </a:schemeClr>
                </a:solidFill>
              </a:rPr>
              <a:t>|</a:t>
            </a:r>
            <a:r>
              <a:rPr lang="fr-FR" sz="1400" dirty="0" smtClean="0"/>
              <a:t>Existant</a:t>
            </a:r>
            <a:r>
              <a:rPr lang="fr-FR" sz="1400" dirty="0" smtClean="0">
                <a:solidFill>
                  <a:schemeClr val="bg1">
                    <a:lumMod val="85000"/>
                  </a:schemeClr>
                </a:solidFill>
              </a:rPr>
              <a:t>| Solution</a:t>
            </a:r>
            <a:endParaRPr lang="fr-FR" sz="1400" dirty="0">
              <a:solidFill>
                <a:schemeClr val="bg1">
                  <a:lumMod val="85000"/>
                </a:schemeClr>
              </a:solidFill>
            </a:endParaRPr>
          </a:p>
          <a:p>
            <a:r>
              <a:rPr lang="fr-FR" sz="1400" dirty="0" smtClean="0"/>
              <a:t> </a:t>
            </a:r>
            <a:endParaRPr lang="fr-FR" sz="1400" dirty="0"/>
          </a:p>
        </p:txBody>
      </p:sp>
      <p:cxnSp>
        <p:nvCxnSpPr>
          <p:cNvPr id="25" name="Connecteur droit 24"/>
          <p:cNvCxnSpPr/>
          <p:nvPr/>
        </p:nvCxnSpPr>
        <p:spPr>
          <a:xfrm>
            <a:off x="2612571" y="878651"/>
            <a:ext cx="3024000" cy="22025"/>
          </a:xfrm>
          <a:prstGeom prst="line">
            <a:avLst/>
          </a:prstGeom>
          <a:ln>
            <a:solidFill>
              <a:srgbClr val="203C5A"/>
            </a:solidFill>
          </a:ln>
        </p:spPr>
        <p:style>
          <a:lnRef idx="1">
            <a:schemeClr val="accent1"/>
          </a:lnRef>
          <a:fillRef idx="0">
            <a:schemeClr val="accent1"/>
          </a:fillRef>
          <a:effectRef idx="0">
            <a:schemeClr val="accent1"/>
          </a:effectRef>
          <a:fontRef idx="minor">
            <a:schemeClr val="tx1"/>
          </a:fontRef>
        </p:style>
      </p:cxnSp>
      <p:sp>
        <p:nvSpPr>
          <p:cNvPr id="26" name="Triangle isocèle 25"/>
          <p:cNvSpPr/>
          <p:nvPr/>
        </p:nvSpPr>
        <p:spPr>
          <a:xfrm>
            <a:off x="4512003" y="921097"/>
            <a:ext cx="216000" cy="180000"/>
          </a:xfrm>
          <a:prstGeom prst="triangle">
            <a:avLst/>
          </a:prstGeom>
          <a:solidFill>
            <a:srgbClr val="235C8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92232" y="3368840"/>
            <a:ext cx="4534800" cy="2888295"/>
          </a:xfrm>
          <a:prstGeom prst="ellipse">
            <a:avLst/>
          </a:prstGeom>
          <a:ln>
            <a:noFill/>
          </a:ln>
          <a:effectLst>
            <a:softEdge rad="112500"/>
          </a:effectLst>
        </p:spPr>
      </p:pic>
      <p:grpSp>
        <p:nvGrpSpPr>
          <p:cNvPr id="2" name="Group 10"/>
          <p:cNvGrpSpPr/>
          <p:nvPr/>
        </p:nvGrpSpPr>
        <p:grpSpPr>
          <a:xfrm>
            <a:off x="507043" y="1877208"/>
            <a:ext cx="4513844" cy="769739"/>
            <a:chOff x="4773988" y="1767681"/>
            <a:chExt cx="3702050" cy="1066800"/>
          </a:xfrm>
          <a:solidFill>
            <a:srgbClr val="1C6E92"/>
          </a:solidFill>
        </p:grpSpPr>
        <p:sp>
          <p:nvSpPr>
            <p:cNvPr id="24" name="AutoShape 5"/>
            <p:cNvSpPr>
              <a:spLocks noChangeArrowheads="1"/>
            </p:cNvSpPr>
            <p:nvPr/>
          </p:nvSpPr>
          <p:spPr bwMode="gray">
            <a:xfrm>
              <a:off x="4773988" y="1767681"/>
              <a:ext cx="3702050" cy="1066800"/>
            </a:xfrm>
            <a:prstGeom prst="roundRect">
              <a:avLst>
                <a:gd name="adj" fmla="val 11921"/>
              </a:avLst>
            </a:prstGeom>
            <a:grp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fr-FR"/>
            </a:p>
          </p:txBody>
        </p:sp>
        <p:pic>
          <p:nvPicPr>
            <p:cNvPr id="27" name="Picture 6" descr="Picture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5293" y="1840914"/>
              <a:ext cx="552135" cy="993567"/>
            </a:xfrm>
            <a:prstGeom prst="rect">
              <a:avLst/>
            </a:prstGeom>
            <a:grpFill/>
            <a:extLst/>
          </p:spPr>
          <p:style>
            <a:lnRef idx="2">
              <a:schemeClr val="accent1">
                <a:shade val="50000"/>
              </a:schemeClr>
            </a:lnRef>
            <a:fillRef idx="1">
              <a:schemeClr val="accent1"/>
            </a:fillRef>
            <a:effectRef idx="0">
              <a:schemeClr val="accent1"/>
            </a:effectRef>
            <a:fontRef idx="minor">
              <a:schemeClr val="lt1"/>
            </a:fontRef>
          </p:style>
        </p:pic>
      </p:grpSp>
      <p:sp>
        <p:nvSpPr>
          <p:cNvPr id="28" name="Rectangle 27"/>
          <p:cNvSpPr/>
          <p:nvPr/>
        </p:nvSpPr>
        <p:spPr>
          <a:xfrm>
            <a:off x="711331" y="1980030"/>
            <a:ext cx="4309556" cy="461665"/>
          </a:xfrm>
          <a:prstGeom prst="rect">
            <a:avLst/>
          </a:prstGeom>
        </p:spPr>
        <p:txBody>
          <a:bodyPr wrap="square">
            <a:spAutoFit/>
          </a:bodyPr>
          <a:lstStyle/>
          <a:p>
            <a:r>
              <a:rPr lang="fr-FR" sz="2400" dirty="0" smtClean="0">
                <a:solidFill>
                  <a:schemeClr val="bg1"/>
                </a:solidFill>
              </a:rPr>
              <a:t>Les sites existants sur le marché.</a:t>
            </a:r>
            <a:endParaRPr lang="fr-FR" sz="2400" dirty="0">
              <a:solidFill>
                <a:schemeClr val="bg1"/>
              </a:solidFill>
            </a:endParaRPr>
          </a:p>
        </p:txBody>
      </p:sp>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65076" y="3368841"/>
            <a:ext cx="4505498" cy="3015917"/>
          </a:xfrm>
          <a:prstGeom prst="ellipse">
            <a:avLst/>
          </a:prstGeom>
          <a:ln>
            <a:noFill/>
          </a:ln>
          <a:effectLst>
            <a:softEdge rad="112500"/>
          </a:effectLst>
        </p:spPr>
      </p:pic>
      <p:graphicFrame>
        <p:nvGraphicFramePr>
          <p:cNvPr id="29" name="Tableau 28"/>
          <p:cNvGraphicFramePr>
            <a:graphicFrameLocks noGrp="1"/>
          </p:cNvGraphicFramePr>
          <p:nvPr>
            <p:extLst>
              <p:ext uri="{D42A27DB-BD31-4B8C-83A1-F6EECF244321}">
                <p14:modId xmlns:p14="http://schemas.microsoft.com/office/powerpoint/2010/main" val="3145343832"/>
              </p:ext>
            </p:extLst>
          </p:nvPr>
        </p:nvGraphicFramePr>
        <p:xfrm>
          <a:off x="0" y="0"/>
          <a:ext cx="12188643" cy="518160"/>
        </p:xfrm>
        <a:graphic>
          <a:graphicData uri="http://schemas.openxmlformats.org/drawingml/2006/table">
            <a:tbl>
              <a:tblPr firstRow="1" bandRow="1">
                <a:tableStyleId>{69CF1AB2-1976-4502-BF36-3FF5EA218861}</a:tableStyleId>
              </a:tblPr>
              <a:tblGrid>
                <a:gridCol w="1636295"/>
                <a:gridCol w="2943033"/>
                <a:gridCol w="2238567"/>
                <a:gridCol w="2149642"/>
                <a:gridCol w="1416646"/>
                <a:gridCol w="1804460"/>
              </a:tblGrid>
              <a:tr h="481263">
                <a:tc>
                  <a:txBody>
                    <a:bodyPr/>
                    <a:lstStyle/>
                    <a:p>
                      <a:pPr marL="0" algn="ctr" defTabSz="914400" rtl="0" eaLnBrk="1" latinLnBrk="0" hangingPunct="1"/>
                      <a:r>
                        <a:rPr lang="fr-FR" sz="1400" b="1" kern="1200" dirty="0" smtClean="0">
                          <a:solidFill>
                            <a:schemeClr val="bg1"/>
                          </a:solidFill>
                          <a:latin typeface="+mn-lt"/>
                          <a:ea typeface="+mn-ea"/>
                          <a:cs typeface="+mn-cs"/>
                        </a:rPr>
                        <a:t>Introduction</a:t>
                      </a:r>
                      <a:endParaRPr lang="fr-FR" sz="1400" b="1" kern="1200" dirty="0">
                        <a:solidFill>
                          <a:schemeClr val="bg1"/>
                        </a:solidFill>
                        <a:latin typeface="+mn-lt"/>
                        <a:ea typeface="+mn-ea"/>
                        <a:cs typeface="+mn-cs"/>
                      </a:endParaRPr>
                    </a:p>
                  </a:txBody>
                  <a:tcPr>
                    <a:solidFill>
                      <a:srgbClr val="175C7B">
                        <a:alpha val="25000"/>
                      </a:srgbClr>
                    </a:solidFill>
                  </a:tcPr>
                </a:tc>
                <a:tc>
                  <a:txBody>
                    <a:bodyPr/>
                    <a:lstStyle/>
                    <a:p>
                      <a:pPr marL="0" algn="ctr" defTabSz="914400" rtl="0" eaLnBrk="1" latinLnBrk="0" hangingPunct="1"/>
                      <a:r>
                        <a:rPr lang="fr-FR" sz="1800" b="1" kern="1200" dirty="0" smtClean="0">
                          <a:solidFill>
                            <a:schemeClr val="bg1"/>
                          </a:solidFill>
                          <a:latin typeface="+mn-lt"/>
                          <a:ea typeface="+mn-ea"/>
                          <a:cs typeface="+mn-cs"/>
                        </a:rPr>
                        <a:t>Spécification des besoins</a:t>
                      </a:r>
                      <a:endParaRPr lang="fr-FR" sz="1800" b="1" kern="1200" dirty="0">
                        <a:solidFill>
                          <a:schemeClr val="bg1"/>
                        </a:solidFill>
                        <a:latin typeface="+mn-lt"/>
                        <a:ea typeface="+mn-ea"/>
                        <a:cs typeface="+mn-cs"/>
                      </a:endParaRPr>
                    </a:p>
                  </a:txBody>
                  <a:tcPr>
                    <a:solidFill>
                      <a:srgbClr val="175C7B"/>
                    </a:solidFill>
                  </a:tcPr>
                </a:tc>
                <a:tc>
                  <a:txBody>
                    <a:bodyPr/>
                    <a:lstStyle/>
                    <a:p>
                      <a:pPr algn="ctr"/>
                      <a:r>
                        <a:rPr lang="fr-FR" sz="1400" dirty="0" smtClean="0">
                          <a:solidFill>
                            <a:schemeClr val="bg1"/>
                          </a:solidFill>
                        </a:rPr>
                        <a:t>Analyse fonctionnelle</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Analyse et conception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Réalisation</a:t>
                      </a:r>
                      <a:endParaRPr lang="fr-FR" sz="1400" dirty="0">
                        <a:solidFill>
                          <a:schemeClr val="bg1"/>
                        </a:solidFill>
                      </a:endParaRPr>
                    </a:p>
                  </a:txBody>
                  <a:tcPr>
                    <a:solidFill>
                      <a:srgbClr val="175C7B">
                        <a:alpha val="25000"/>
                      </a:srgbClr>
                    </a:solidFill>
                  </a:tcPr>
                </a:tc>
                <a:tc>
                  <a:txBody>
                    <a:bodyPr/>
                    <a:lstStyle/>
                    <a:p>
                      <a:pPr algn="ctr"/>
                      <a:r>
                        <a:rPr lang="fr-FR" sz="1400" dirty="0" smtClean="0">
                          <a:solidFill>
                            <a:schemeClr val="bg1"/>
                          </a:solidFill>
                        </a:rPr>
                        <a:t>Conclusion &amp;  perspectives</a:t>
                      </a:r>
                      <a:endParaRPr lang="fr-FR" sz="1400" dirty="0">
                        <a:solidFill>
                          <a:schemeClr val="bg1"/>
                        </a:solidFill>
                      </a:endParaRPr>
                    </a:p>
                  </a:txBody>
                  <a:tcPr>
                    <a:solidFill>
                      <a:srgbClr val="175C7B">
                        <a:alpha val="25000"/>
                      </a:srgbClr>
                    </a:solidFill>
                  </a:tcPr>
                </a:tc>
              </a:tr>
            </a:tbl>
          </a:graphicData>
        </a:graphic>
      </p:graphicFrame>
    </p:spTree>
    <p:custDataLst>
      <p:tags r:id="rId1"/>
    </p:custDataLst>
    <p:extLst>
      <p:ext uri="{BB962C8B-B14F-4D97-AF65-F5344CB8AC3E}">
        <p14:creationId xmlns:p14="http://schemas.microsoft.com/office/powerpoint/2010/main" val="2267623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1000" fill="hold"/>
                                        <p:tgtEl>
                                          <p:spTgt spid="3074"/>
                                        </p:tgtEl>
                                        <p:attrNameLst>
                                          <p:attrName>ppt_w</p:attrName>
                                        </p:attrNameLst>
                                      </p:cBhvr>
                                      <p:tavLst>
                                        <p:tav tm="0">
                                          <p:val>
                                            <p:strVal val="#ppt_w*0.70"/>
                                          </p:val>
                                        </p:tav>
                                        <p:tav tm="100000">
                                          <p:val>
                                            <p:strVal val="#ppt_w"/>
                                          </p:val>
                                        </p:tav>
                                      </p:tavLst>
                                    </p:anim>
                                    <p:anim calcmode="lin" valueType="num">
                                      <p:cBhvr>
                                        <p:cTn id="13" dur="1000" fill="hold"/>
                                        <p:tgtEl>
                                          <p:spTgt spid="3074"/>
                                        </p:tgtEl>
                                        <p:attrNameLst>
                                          <p:attrName>ppt_h</p:attrName>
                                        </p:attrNameLst>
                                      </p:cBhvr>
                                      <p:tavLst>
                                        <p:tav tm="0">
                                          <p:val>
                                            <p:strVal val="#ppt_h"/>
                                          </p:val>
                                        </p:tav>
                                        <p:tav tm="100000">
                                          <p:val>
                                            <p:strVal val="#ppt_h"/>
                                          </p:val>
                                        </p:tav>
                                      </p:tavLst>
                                    </p:anim>
                                    <p:animEffect transition="in" filter="fade">
                                      <p:cBhvr>
                                        <p:cTn id="14" dur="10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p:cTn id="19" dur="1000" fill="hold"/>
                                        <p:tgtEl>
                                          <p:spTgt spid="3075"/>
                                        </p:tgtEl>
                                        <p:attrNameLst>
                                          <p:attrName>ppt_w</p:attrName>
                                        </p:attrNameLst>
                                      </p:cBhvr>
                                      <p:tavLst>
                                        <p:tav tm="0">
                                          <p:val>
                                            <p:strVal val="#ppt_w*0.70"/>
                                          </p:val>
                                        </p:tav>
                                        <p:tav tm="100000">
                                          <p:val>
                                            <p:strVal val="#ppt_w"/>
                                          </p:val>
                                        </p:tav>
                                      </p:tavLst>
                                    </p:anim>
                                    <p:anim calcmode="lin" valueType="num">
                                      <p:cBhvr>
                                        <p:cTn id="20" dur="1000" fill="hold"/>
                                        <p:tgtEl>
                                          <p:spTgt spid="3075"/>
                                        </p:tgtEl>
                                        <p:attrNameLst>
                                          <p:attrName>ppt_h</p:attrName>
                                        </p:attrNameLst>
                                      </p:cBhvr>
                                      <p:tavLst>
                                        <p:tav tm="0">
                                          <p:val>
                                            <p:strVal val="#ppt_h"/>
                                          </p:val>
                                        </p:tav>
                                        <p:tav tm="100000">
                                          <p:val>
                                            <p:strVal val="#ppt_h"/>
                                          </p:val>
                                        </p:tav>
                                      </p:tavLst>
                                    </p:anim>
                                    <p:animEffect transition="in" filter="fade">
                                      <p:cBhvr>
                                        <p:cTn id="21" dur="1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1|1.2"/>
</p:tagLst>
</file>

<file path=ppt/tags/tag10.xml><?xml version="1.0" encoding="utf-8"?>
<p:tagLst xmlns:a="http://schemas.openxmlformats.org/drawingml/2006/main" xmlns:r="http://schemas.openxmlformats.org/officeDocument/2006/relationships" xmlns:p="http://schemas.openxmlformats.org/presentationml/2006/main">
  <p:tag name="TIMING" val="|3|1.1|1.2"/>
</p:tagLst>
</file>

<file path=ppt/tags/tag11.xml><?xml version="1.0" encoding="utf-8"?>
<p:tagLst xmlns:a="http://schemas.openxmlformats.org/drawingml/2006/main" xmlns:r="http://schemas.openxmlformats.org/officeDocument/2006/relationships" xmlns:p="http://schemas.openxmlformats.org/presentationml/2006/main">
  <p:tag name="TIMING" val="|3|1.1|1.2"/>
</p:tagLst>
</file>

<file path=ppt/tags/tag12.xml><?xml version="1.0" encoding="utf-8"?>
<p:tagLst xmlns:a="http://schemas.openxmlformats.org/drawingml/2006/main" xmlns:r="http://schemas.openxmlformats.org/officeDocument/2006/relationships" xmlns:p="http://schemas.openxmlformats.org/presentationml/2006/main">
  <p:tag name="TIMING" val="|3|1.1|1.2"/>
</p:tagLst>
</file>

<file path=ppt/tags/tag13.xml><?xml version="1.0" encoding="utf-8"?>
<p:tagLst xmlns:a="http://schemas.openxmlformats.org/drawingml/2006/main" xmlns:r="http://schemas.openxmlformats.org/officeDocument/2006/relationships" xmlns:p="http://schemas.openxmlformats.org/presentationml/2006/main">
  <p:tag name="TIMING" val="|3|1.1|1.2"/>
</p:tagLst>
</file>

<file path=ppt/tags/tag14.xml><?xml version="1.0" encoding="utf-8"?>
<p:tagLst xmlns:a="http://schemas.openxmlformats.org/drawingml/2006/main" xmlns:r="http://schemas.openxmlformats.org/officeDocument/2006/relationships" xmlns:p="http://schemas.openxmlformats.org/presentationml/2006/main">
  <p:tag name="TIMING" val="|3|1.1|1.2"/>
</p:tagLst>
</file>

<file path=ppt/tags/tag15.xml><?xml version="1.0" encoding="utf-8"?>
<p:tagLst xmlns:a="http://schemas.openxmlformats.org/drawingml/2006/main" xmlns:r="http://schemas.openxmlformats.org/officeDocument/2006/relationships" xmlns:p="http://schemas.openxmlformats.org/presentationml/2006/main">
  <p:tag name="TIMING" val="|3|1.1|1.2"/>
</p:tagLst>
</file>

<file path=ppt/tags/tag16.xml><?xml version="1.0" encoding="utf-8"?>
<p:tagLst xmlns:a="http://schemas.openxmlformats.org/drawingml/2006/main" xmlns:r="http://schemas.openxmlformats.org/officeDocument/2006/relationships" xmlns:p="http://schemas.openxmlformats.org/presentationml/2006/main">
  <p:tag name="TIMING" val="|3|1.1|1.2"/>
</p:tagLst>
</file>

<file path=ppt/tags/tag17.xml><?xml version="1.0" encoding="utf-8"?>
<p:tagLst xmlns:a="http://schemas.openxmlformats.org/drawingml/2006/main" xmlns:r="http://schemas.openxmlformats.org/officeDocument/2006/relationships" xmlns:p="http://schemas.openxmlformats.org/presentationml/2006/main">
  <p:tag name="TIMING" val="|3|1.1|1.2"/>
</p:tagLst>
</file>

<file path=ppt/tags/tag18.xml><?xml version="1.0" encoding="utf-8"?>
<p:tagLst xmlns:a="http://schemas.openxmlformats.org/drawingml/2006/main" xmlns:r="http://schemas.openxmlformats.org/officeDocument/2006/relationships" xmlns:p="http://schemas.openxmlformats.org/presentationml/2006/main">
  <p:tag name="TIMING" val="|3|1.1|1.2"/>
</p:tagLst>
</file>

<file path=ppt/tags/tag19.xml><?xml version="1.0" encoding="utf-8"?>
<p:tagLst xmlns:a="http://schemas.openxmlformats.org/drawingml/2006/main" xmlns:r="http://schemas.openxmlformats.org/officeDocument/2006/relationships" xmlns:p="http://schemas.openxmlformats.org/presentationml/2006/main">
  <p:tag name="TIMING" val="|3|1.1|1.2"/>
</p:tagLst>
</file>

<file path=ppt/tags/tag2.xml><?xml version="1.0" encoding="utf-8"?>
<p:tagLst xmlns:a="http://schemas.openxmlformats.org/drawingml/2006/main" xmlns:r="http://schemas.openxmlformats.org/officeDocument/2006/relationships" xmlns:p="http://schemas.openxmlformats.org/presentationml/2006/main">
  <p:tag name="TIMING" val="|3|1.1|1.2"/>
</p:tagLst>
</file>

<file path=ppt/tags/tag20.xml><?xml version="1.0" encoding="utf-8"?>
<p:tagLst xmlns:a="http://schemas.openxmlformats.org/drawingml/2006/main" xmlns:r="http://schemas.openxmlformats.org/officeDocument/2006/relationships" xmlns:p="http://schemas.openxmlformats.org/presentationml/2006/main">
  <p:tag name="TIMING" val="|3|1.1|1.2"/>
</p:tagLst>
</file>

<file path=ppt/tags/tag21.xml><?xml version="1.0" encoding="utf-8"?>
<p:tagLst xmlns:a="http://schemas.openxmlformats.org/drawingml/2006/main" xmlns:r="http://schemas.openxmlformats.org/officeDocument/2006/relationships" xmlns:p="http://schemas.openxmlformats.org/presentationml/2006/main">
  <p:tag name="TIMING" val="|3|1.1|1.2"/>
</p:tagLst>
</file>

<file path=ppt/tags/tag22.xml><?xml version="1.0" encoding="utf-8"?>
<p:tagLst xmlns:a="http://schemas.openxmlformats.org/drawingml/2006/main" xmlns:r="http://schemas.openxmlformats.org/officeDocument/2006/relationships" xmlns:p="http://schemas.openxmlformats.org/presentationml/2006/main">
  <p:tag name="TIMING" val="|3|1.1|1.2"/>
</p:tagLst>
</file>

<file path=ppt/tags/tag23.xml><?xml version="1.0" encoding="utf-8"?>
<p:tagLst xmlns:a="http://schemas.openxmlformats.org/drawingml/2006/main" xmlns:r="http://schemas.openxmlformats.org/officeDocument/2006/relationships" xmlns:p="http://schemas.openxmlformats.org/presentationml/2006/main">
  <p:tag name="TIMING" val="|3|1.1|1.2"/>
</p:tagLst>
</file>

<file path=ppt/tags/tag24.xml><?xml version="1.0" encoding="utf-8"?>
<p:tagLst xmlns:a="http://schemas.openxmlformats.org/drawingml/2006/main" xmlns:r="http://schemas.openxmlformats.org/officeDocument/2006/relationships" xmlns:p="http://schemas.openxmlformats.org/presentationml/2006/main">
  <p:tag name="TIMING" val="|3|1.1|1.2"/>
</p:tagLst>
</file>

<file path=ppt/tags/tag3.xml><?xml version="1.0" encoding="utf-8"?>
<p:tagLst xmlns:a="http://schemas.openxmlformats.org/drawingml/2006/main" xmlns:r="http://schemas.openxmlformats.org/officeDocument/2006/relationships" xmlns:p="http://schemas.openxmlformats.org/presentationml/2006/main">
  <p:tag name="TIMING" val="|3|1.1|1.2"/>
</p:tagLst>
</file>

<file path=ppt/tags/tag4.xml><?xml version="1.0" encoding="utf-8"?>
<p:tagLst xmlns:a="http://schemas.openxmlformats.org/drawingml/2006/main" xmlns:r="http://schemas.openxmlformats.org/officeDocument/2006/relationships" xmlns:p="http://schemas.openxmlformats.org/presentationml/2006/main">
  <p:tag name="TIMING" val="|3|1.1|1.2"/>
</p:tagLst>
</file>

<file path=ppt/tags/tag5.xml><?xml version="1.0" encoding="utf-8"?>
<p:tagLst xmlns:a="http://schemas.openxmlformats.org/drawingml/2006/main" xmlns:r="http://schemas.openxmlformats.org/officeDocument/2006/relationships" xmlns:p="http://schemas.openxmlformats.org/presentationml/2006/main">
  <p:tag name="TIMING" val="|3|1.1|1.2"/>
</p:tagLst>
</file>

<file path=ppt/tags/tag6.xml><?xml version="1.0" encoding="utf-8"?>
<p:tagLst xmlns:a="http://schemas.openxmlformats.org/drawingml/2006/main" xmlns:r="http://schemas.openxmlformats.org/officeDocument/2006/relationships" xmlns:p="http://schemas.openxmlformats.org/presentationml/2006/main">
  <p:tag name="TIMING" val="|3|1.1|1.2"/>
</p:tagLst>
</file>

<file path=ppt/tags/tag7.xml><?xml version="1.0" encoding="utf-8"?>
<p:tagLst xmlns:a="http://schemas.openxmlformats.org/drawingml/2006/main" xmlns:r="http://schemas.openxmlformats.org/officeDocument/2006/relationships" xmlns:p="http://schemas.openxmlformats.org/presentationml/2006/main">
  <p:tag name="TIMING" val="|3|1.1|1.2"/>
</p:tagLst>
</file>

<file path=ppt/tags/tag8.xml><?xml version="1.0" encoding="utf-8"?>
<p:tagLst xmlns:a="http://schemas.openxmlformats.org/drawingml/2006/main" xmlns:r="http://schemas.openxmlformats.org/officeDocument/2006/relationships" xmlns:p="http://schemas.openxmlformats.org/presentationml/2006/main">
  <p:tag name="TIMING" val="|3|1.1|1.2"/>
</p:tagLst>
</file>

<file path=ppt/tags/tag9.xml><?xml version="1.0" encoding="utf-8"?>
<p:tagLst xmlns:a="http://schemas.openxmlformats.org/drawingml/2006/main" xmlns:r="http://schemas.openxmlformats.org/officeDocument/2006/relationships" xmlns:p="http://schemas.openxmlformats.org/presentationml/2006/main">
  <p:tag name="TIMING" val="|3|1.1|1.2"/>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17860</TotalTime>
  <Words>2377</Words>
  <Application>Microsoft Office PowerPoint</Application>
  <PresentationFormat>Widescreen</PresentationFormat>
  <Paragraphs>628</Paragraphs>
  <Slides>38</Slides>
  <Notes>37</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맑은 고딕</vt:lpstr>
      <vt:lpstr>Arial</vt:lpstr>
      <vt:lpstr>Baskerville Old Face</vt:lpstr>
      <vt:lpstr>Bodoni MT</vt:lpstr>
      <vt:lpstr>Calibri</vt:lpstr>
      <vt:lpstr>Calibri Light</vt:lpstr>
      <vt:lpstr>Century Gothic</vt:lpstr>
      <vt:lpstr>Lucida Calligraphy</vt:lpstr>
      <vt:lpstr>NimbusRomNo9L-Medi</vt:lpstr>
      <vt:lpstr>Times New Roman</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Hami</dc:creator>
  <cp:lastModifiedBy>Utilisateur Windows</cp:lastModifiedBy>
  <cp:revision>498</cp:revision>
  <dcterms:created xsi:type="dcterms:W3CDTF">2015-10-13T10:01:52Z</dcterms:created>
  <dcterms:modified xsi:type="dcterms:W3CDTF">2018-06-05T19:12:24Z</dcterms:modified>
</cp:coreProperties>
</file>